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5"/>
  </p:notesMasterIdLst>
  <p:handoutMasterIdLst>
    <p:handoutMasterId r:id="rId26"/>
  </p:handoutMasterIdLst>
  <p:sldIdLst>
    <p:sldId id="279" r:id="rId5"/>
    <p:sldId id="286" r:id="rId6"/>
    <p:sldId id="287" r:id="rId7"/>
    <p:sldId id="344" r:id="rId8"/>
    <p:sldId id="345" r:id="rId9"/>
    <p:sldId id="292" r:id="rId10"/>
    <p:sldId id="294" r:id="rId11"/>
    <p:sldId id="299" r:id="rId12"/>
    <p:sldId id="295" r:id="rId13"/>
    <p:sldId id="338" r:id="rId14"/>
    <p:sldId id="339" r:id="rId15"/>
    <p:sldId id="346" r:id="rId16"/>
    <p:sldId id="304" r:id="rId17"/>
    <p:sldId id="331" r:id="rId18"/>
    <p:sldId id="343" r:id="rId19"/>
    <p:sldId id="342" r:id="rId20"/>
    <p:sldId id="316" r:id="rId21"/>
    <p:sldId id="319" r:id="rId22"/>
    <p:sldId id="323" r:id="rId23"/>
    <p:sldId id="320" r:id="rId24"/>
  </p:sldIdLst>
  <p:sldSz cx="9144000" cy="5143500" type="screen16x9"/>
  <p:notesSz cx="6985000" cy="9283700"/>
  <p:defaultTextStyle>
    <a:defPPr>
      <a:defRPr lang="fr-FR"/>
    </a:defPPr>
    <a:lvl1pPr algn="l" defTabSz="815680" rtl="0" eaLnBrk="0" fontAlgn="base" hangingPunct="0">
      <a:spcBef>
        <a:spcPct val="0"/>
      </a:spcBef>
      <a:spcAft>
        <a:spcPct val="0"/>
      </a:spcAft>
      <a:defRPr sz="1600" kern="1200">
        <a:solidFill>
          <a:schemeClr val="tx1"/>
        </a:solidFill>
        <a:latin typeface="Calibri" pitchFamily="34" charset="0"/>
        <a:ea typeface="+mn-ea"/>
        <a:cs typeface="Arial" charset="0"/>
      </a:defRPr>
    </a:lvl1pPr>
    <a:lvl2pPr marL="406911" indent="128205" algn="l" defTabSz="815680" rtl="0" eaLnBrk="0" fontAlgn="base" hangingPunct="0">
      <a:spcBef>
        <a:spcPct val="0"/>
      </a:spcBef>
      <a:spcAft>
        <a:spcPct val="0"/>
      </a:spcAft>
      <a:defRPr sz="1600" kern="1200">
        <a:solidFill>
          <a:schemeClr val="tx1"/>
        </a:solidFill>
        <a:latin typeface="Calibri" pitchFamily="34" charset="0"/>
        <a:ea typeface="+mn-ea"/>
        <a:cs typeface="Arial" charset="0"/>
      </a:defRPr>
    </a:lvl2pPr>
    <a:lvl3pPr marL="815680" indent="254553" algn="l" defTabSz="815680" rtl="0" eaLnBrk="0" fontAlgn="base" hangingPunct="0">
      <a:spcBef>
        <a:spcPct val="0"/>
      </a:spcBef>
      <a:spcAft>
        <a:spcPct val="0"/>
      </a:spcAft>
      <a:defRPr sz="1600" kern="1200">
        <a:solidFill>
          <a:schemeClr val="tx1"/>
        </a:solidFill>
        <a:latin typeface="Calibri" pitchFamily="34" charset="0"/>
        <a:ea typeface="+mn-ea"/>
        <a:cs typeface="Arial" charset="0"/>
      </a:defRPr>
    </a:lvl3pPr>
    <a:lvl4pPr marL="1222590" indent="382756" algn="l" defTabSz="815680" rtl="0" eaLnBrk="0" fontAlgn="base" hangingPunct="0">
      <a:spcBef>
        <a:spcPct val="0"/>
      </a:spcBef>
      <a:spcAft>
        <a:spcPct val="0"/>
      </a:spcAft>
      <a:defRPr sz="1600" kern="1200">
        <a:solidFill>
          <a:schemeClr val="tx1"/>
        </a:solidFill>
        <a:latin typeface="Calibri" pitchFamily="34" charset="0"/>
        <a:ea typeface="+mn-ea"/>
        <a:cs typeface="Arial" charset="0"/>
      </a:defRPr>
    </a:lvl4pPr>
    <a:lvl5pPr marL="1631359" indent="509103" algn="l" defTabSz="815680" rtl="0" eaLnBrk="0" fontAlgn="base" hangingPunct="0">
      <a:spcBef>
        <a:spcPct val="0"/>
      </a:spcBef>
      <a:spcAft>
        <a:spcPct val="0"/>
      </a:spcAft>
      <a:defRPr sz="1600" kern="1200">
        <a:solidFill>
          <a:schemeClr val="tx1"/>
        </a:solidFill>
        <a:latin typeface="Calibri" pitchFamily="34" charset="0"/>
        <a:ea typeface="+mn-ea"/>
        <a:cs typeface="Arial" charset="0"/>
      </a:defRPr>
    </a:lvl5pPr>
    <a:lvl6pPr marL="2675577" algn="l" defTabSz="1070230" rtl="0" eaLnBrk="1" latinLnBrk="0" hangingPunct="1">
      <a:defRPr sz="1600" kern="1200">
        <a:solidFill>
          <a:schemeClr val="tx1"/>
        </a:solidFill>
        <a:latin typeface="Calibri" pitchFamily="34" charset="0"/>
        <a:ea typeface="+mn-ea"/>
        <a:cs typeface="Arial" charset="0"/>
      </a:defRPr>
    </a:lvl6pPr>
    <a:lvl7pPr marL="3210692" algn="l" defTabSz="1070230" rtl="0" eaLnBrk="1" latinLnBrk="0" hangingPunct="1">
      <a:defRPr sz="1600" kern="1200">
        <a:solidFill>
          <a:schemeClr val="tx1"/>
        </a:solidFill>
        <a:latin typeface="Calibri" pitchFamily="34" charset="0"/>
        <a:ea typeface="+mn-ea"/>
        <a:cs typeface="Arial" charset="0"/>
      </a:defRPr>
    </a:lvl7pPr>
    <a:lvl8pPr marL="3745806" algn="l" defTabSz="1070230" rtl="0" eaLnBrk="1" latinLnBrk="0" hangingPunct="1">
      <a:defRPr sz="1600" kern="1200">
        <a:solidFill>
          <a:schemeClr val="tx1"/>
        </a:solidFill>
        <a:latin typeface="Calibri" pitchFamily="34" charset="0"/>
        <a:ea typeface="+mn-ea"/>
        <a:cs typeface="Arial" charset="0"/>
      </a:defRPr>
    </a:lvl8pPr>
    <a:lvl9pPr marL="4280922" algn="l" defTabSz="1070230" rtl="0" eaLnBrk="1" latinLnBrk="0" hangingPunct="1">
      <a:defRPr sz="1600" kern="1200">
        <a:solidFill>
          <a:schemeClr val="tx1"/>
        </a:solidFill>
        <a:latin typeface="Calibri" pitchFamily="34" charset="0"/>
        <a:ea typeface="+mn-ea"/>
        <a:cs typeface="Arial" charset="0"/>
      </a:defRPr>
    </a:lvl9pPr>
  </p:defaultTextStyle>
  <p:extLst>
    <p:ext uri="{521415D9-36F7-43E2-AB2F-B90AF26B5E84}">
      <p14:sectionLst xmlns:p14="http://schemas.microsoft.com/office/powerpoint/2010/main">
        <p14:section name="Default Section" id="{40589682-8CC6-46BD-A6F3-A68502B1F8DD}">
          <p14:sldIdLst>
            <p14:sldId id="279"/>
            <p14:sldId id="286"/>
            <p14:sldId id="287"/>
            <p14:sldId id="344"/>
            <p14:sldId id="345"/>
            <p14:sldId id="292"/>
            <p14:sldId id="294"/>
            <p14:sldId id="299"/>
            <p14:sldId id="295"/>
            <p14:sldId id="338"/>
            <p14:sldId id="339"/>
            <p14:sldId id="346"/>
            <p14:sldId id="304"/>
            <p14:sldId id="331"/>
            <p14:sldId id="343"/>
            <p14:sldId id="342"/>
            <p14:sldId id="316"/>
            <p14:sldId id="319"/>
            <p14:sldId id="323"/>
            <p14:sldId id="320"/>
          </p14:sldIdLst>
        </p14:section>
      </p14:sectionLst>
    </p:ext>
    <p:ext uri="{EFAFB233-063F-42B5-8137-9DF3F51BA10A}">
      <p15:sldGuideLst xmlns:p15="http://schemas.microsoft.com/office/powerpoint/2012/main">
        <p15:guide id="1" orient="horz" pos="2159">
          <p15:clr>
            <a:srgbClr val="A4A3A4"/>
          </p15:clr>
        </p15:guide>
        <p15:guide id="2" orient="horz" pos="240">
          <p15:clr>
            <a:srgbClr val="A4A3A4"/>
          </p15:clr>
        </p15:guide>
        <p15:guide id="3" orient="horz" pos="4220">
          <p15:clr>
            <a:srgbClr val="A4A3A4"/>
          </p15:clr>
        </p15:guide>
        <p15:guide id="4" orient="horz" pos="34">
          <p15:clr>
            <a:srgbClr val="A4A3A4"/>
          </p15:clr>
        </p15:guide>
        <p15:guide id="5" orient="horz" pos="3486">
          <p15:clr>
            <a:srgbClr val="A4A3A4"/>
          </p15:clr>
        </p15:guide>
        <p15:guide id="6" orient="horz" pos="1026">
          <p15:clr>
            <a:srgbClr val="A4A3A4"/>
          </p15:clr>
        </p15:guide>
        <p15:guide id="7" orient="horz" pos="3788">
          <p15:clr>
            <a:srgbClr val="A4A3A4"/>
          </p15:clr>
        </p15:guide>
        <p15:guide id="8" pos="2879">
          <p15:clr>
            <a:srgbClr val="A4A3A4"/>
          </p15:clr>
        </p15:guide>
        <p15:guide id="9" pos="5641">
          <p15:clr>
            <a:srgbClr val="A4A3A4"/>
          </p15:clr>
        </p15:guide>
        <p15:guide id="10" pos="172">
          <p15:clr>
            <a:srgbClr val="A4A3A4"/>
          </p15:clr>
        </p15:guide>
        <p15:guide id="11" orient="horz" pos="1619">
          <p15:clr>
            <a:srgbClr val="A4A3A4"/>
          </p15:clr>
        </p15:guide>
        <p15:guide id="12" orient="horz" pos="167">
          <p15:clr>
            <a:srgbClr val="A4A3A4"/>
          </p15:clr>
        </p15:guide>
        <p15:guide id="13" orient="horz" pos="3184">
          <p15:clr>
            <a:srgbClr val="A4A3A4"/>
          </p15:clr>
        </p15:guide>
        <p15:guide id="14" orient="horz" pos="2615">
          <p15:clr>
            <a:srgbClr val="A4A3A4"/>
          </p15:clr>
        </p15:guide>
        <p15:guide id="15" orient="horz" pos="769">
          <p15:clr>
            <a:srgbClr val="A4A3A4"/>
          </p15:clr>
        </p15:guide>
        <p15:guide id="16" orient="horz" pos="2841">
          <p15:clr>
            <a:srgbClr val="A4A3A4"/>
          </p15:clr>
        </p15:guide>
        <p15:guide id="17" orient="horz" pos="2377">
          <p15:clr>
            <a:srgbClr val="A4A3A4"/>
          </p15:clr>
        </p15:guide>
        <p15:guide id="18" pos="5706">
          <p15:clr>
            <a:srgbClr val="A4A3A4"/>
          </p15:clr>
        </p15:guide>
        <p15:guide id="19" pos="160">
          <p15:clr>
            <a:srgbClr val="A4A3A4"/>
          </p15:clr>
        </p15:guide>
        <p15:guide id="20" pos="76">
          <p15:clr>
            <a:srgbClr val="A4A3A4"/>
          </p15:clr>
        </p15:guide>
        <p15:guide id="21" orient="horz" pos="1623">
          <p15:clr>
            <a:srgbClr val="A4A3A4"/>
          </p15:clr>
        </p15:guide>
        <p15:guide id="22" orient="horz" pos="185">
          <p15:clr>
            <a:srgbClr val="A4A3A4"/>
          </p15:clr>
        </p15:guide>
        <p15:guide id="23" pos="2853">
          <p15:clr>
            <a:srgbClr val="A4A3A4"/>
          </p15:clr>
        </p15:guide>
        <p15:guide id="24" pos="150">
          <p15:clr>
            <a:srgbClr val="A4A3A4"/>
          </p15:clr>
        </p15:guide>
      </p15:sldGuideLst>
    </p:ext>
    <p:ext uri="{2D200454-40CA-4A62-9FC3-DE9A4176ACB9}">
      <p15:notesGuideLst xmlns:p15="http://schemas.microsoft.com/office/powerpoint/2012/main">
        <p15:guide id="1" orient="horz" pos="2924">
          <p15:clr>
            <a:srgbClr val="A4A3A4"/>
          </p15:clr>
        </p15:guide>
        <p15:guide id="2" pos="220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AEC6"/>
    <a:srgbClr val="9FD9B4"/>
    <a:srgbClr val="E6E689"/>
    <a:srgbClr val="668980"/>
    <a:srgbClr val="00ADC6"/>
    <a:srgbClr val="00008F"/>
    <a:srgbClr val="914146"/>
    <a:srgbClr val="BC9D45"/>
    <a:srgbClr val="E196AA"/>
    <a:srgbClr val="0271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4599F94E-CEE6-441E-89CC-EB005ECD8F06}">
      <a14:m xmlns:a14="http://schemas.microsoft.com/office/drawing/2010/main">
        <m:mathPr xmlns:m="http://schemas.openxmlformats.org/officeDocument/2006/math">
          <m:brkBin m:val="before"/>
          <m:brkBinSub m:val="--"/>
        </m:mathPr>
      </a14:m>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Aucun style, aucune grille">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Style léger 1 - Accentuation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72833802-FEF1-4C79-8D5D-14CF1EAF98D9}" styleName="Style léger 2 - Accentuation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157" autoAdjust="0"/>
    <p:restoredTop sz="89362" autoAdjust="0"/>
  </p:normalViewPr>
  <p:slideViewPr>
    <p:cSldViewPr snapToGrid="0">
      <p:cViewPr varScale="1">
        <p:scale>
          <a:sx n="108" d="100"/>
          <a:sy n="108" d="100"/>
        </p:scale>
        <p:origin x="1304" y="192"/>
      </p:cViewPr>
      <p:guideLst>
        <p:guide orient="horz" pos="2159"/>
        <p:guide orient="horz" pos="240"/>
        <p:guide orient="horz" pos="4220"/>
        <p:guide orient="horz" pos="34"/>
        <p:guide orient="horz" pos="3486"/>
        <p:guide orient="horz" pos="1026"/>
        <p:guide orient="horz" pos="3788"/>
        <p:guide pos="2879"/>
        <p:guide pos="5641"/>
        <p:guide pos="172"/>
        <p:guide orient="horz" pos="1619"/>
        <p:guide orient="horz" pos="167"/>
        <p:guide orient="horz" pos="3184"/>
        <p:guide orient="horz" pos="2615"/>
        <p:guide orient="horz" pos="769"/>
        <p:guide orient="horz" pos="2841"/>
        <p:guide orient="horz" pos="2377"/>
        <p:guide pos="5706"/>
        <p:guide pos="160"/>
        <p:guide pos="76"/>
        <p:guide orient="horz" pos="1623"/>
        <p:guide orient="horz" pos="185"/>
        <p:guide pos="2853"/>
        <p:guide pos="150"/>
      </p:guideLst>
    </p:cSldViewPr>
  </p:slideViewPr>
  <p:outlineViewPr>
    <p:cViewPr>
      <p:scale>
        <a:sx n="33" d="100"/>
        <a:sy n="33" d="100"/>
      </p:scale>
      <p:origin x="0" y="0"/>
    </p:cViewPr>
  </p:outlineViewPr>
  <p:notesTextViewPr>
    <p:cViewPr>
      <p:scale>
        <a:sx n="1" d="1"/>
        <a:sy n="1" d="1"/>
      </p:scale>
      <p:origin x="0" y="0"/>
    </p:cViewPr>
  </p:notesTextViewPr>
  <p:notesViewPr>
    <p:cSldViewPr snapToGrid="0" showGuides="1">
      <p:cViewPr varScale="1">
        <p:scale>
          <a:sx n="85" d="100"/>
          <a:sy n="85" d="100"/>
        </p:scale>
        <p:origin x="-3732" y="-96"/>
      </p:cViewPr>
      <p:guideLst>
        <p:guide orient="horz" pos="2924"/>
        <p:guide pos="220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1" y="0"/>
            <a:ext cx="3025745" cy="463891"/>
          </a:xfrm>
          <a:prstGeom prst="rect">
            <a:avLst/>
          </a:prstGeom>
        </p:spPr>
        <p:txBody>
          <a:bodyPr vert="horz" wrap="square" lIns="91440" tIns="45720" rIns="91440" bIns="45720" numCol="1" anchor="t" anchorCtr="0" compatLnSpc="1">
            <a:prstTxWarp prst="textNoShape">
              <a:avLst/>
            </a:prstTxWarp>
          </a:bodyPr>
          <a:lstStyle>
            <a:lvl1pPr eaLnBrk="1" hangingPunct="1">
              <a:defRPr sz="1200"/>
            </a:lvl1pPr>
          </a:lstStyle>
          <a:p>
            <a:endParaRPr lang="fr-FR"/>
          </a:p>
        </p:txBody>
      </p:sp>
      <p:sp>
        <p:nvSpPr>
          <p:cNvPr id="3" name="Espace réservé de la date 2"/>
          <p:cNvSpPr>
            <a:spLocks noGrp="1"/>
          </p:cNvSpPr>
          <p:nvPr>
            <p:ph type="dt" sz="quarter" idx="1"/>
          </p:nvPr>
        </p:nvSpPr>
        <p:spPr>
          <a:xfrm>
            <a:off x="3955991" y="0"/>
            <a:ext cx="3027378" cy="463891"/>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vl1pPr>
          </a:lstStyle>
          <a:p>
            <a:r>
              <a:rPr lang="fr-FR"/>
              <a:t>CONFIDENTIALITY LEVEL</a:t>
            </a:r>
          </a:p>
        </p:txBody>
      </p:sp>
      <p:sp>
        <p:nvSpPr>
          <p:cNvPr id="4" name="Espace réservé du pied de page 3"/>
          <p:cNvSpPr>
            <a:spLocks noGrp="1"/>
          </p:cNvSpPr>
          <p:nvPr>
            <p:ph type="ftr" sz="quarter" idx="2"/>
          </p:nvPr>
        </p:nvSpPr>
        <p:spPr>
          <a:xfrm>
            <a:off x="1" y="8816865"/>
            <a:ext cx="3025745" cy="465363"/>
          </a:xfrm>
          <a:prstGeom prst="rect">
            <a:avLst/>
          </a:prstGeom>
        </p:spPr>
        <p:txBody>
          <a:bodyPr vert="horz" wrap="square" lIns="91440" tIns="45720" rIns="91440" bIns="45720" numCol="1" anchor="b" anchorCtr="0" compatLnSpc="1">
            <a:prstTxWarp prst="textNoShape">
              <a:avLst/>
            </a:prstTxWarp>
          </a:bodyPr>
          <a:lstStyle>
            <a:lvl1pPr eaLnBrk="1" hangingPunct="1">
              <a:defRPr sz="1200"/>
            </a:lvl1pPr>
          </a:lstStyle>
          <a:p>
            <a:r>
              <a:rPr lang="fr-FR"/>
              <a:t>Title of the presentation</a:t>
            </a:r>
          </a:p>
        </p:txBody>
      </p:sp>
      <p:sp>
        <p:nvSpPr>
          <p:cNvPr id="5" name="Espace réservé du numéro de diapositive 4"/>
          <p:cNvSpPr>
            <a:spLocks noGrp="1"/>
          </p:cNvSpPr>
          <p:nvPr>
            <p:ph type="sldNum" sz="quarter" idx="3"/>
          </p:nvPr>
        </p:nvSpPr>
        <p:spPr>
          <a:xfrm>
            <a:off x="3955991" y="8816865"/>
            <a:ext cx="3027378" cy="465363"/>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vl1pPr>
          </a:lstStyle>
          <a:p>
            <a:fld id="{A45A4975-6CFE-4840-9B29-7E8FF68A7FDB}" type="slidenum">
              <a:rPr lang="fr-FR"/>
              <a:pPr/>
              <a:t>‹#›</a:t>
            </a:fld>
            <a:endParaRPr lang="fr-FR"/>
          </a:p>
        </p:txBody>
      </p:sp>
    </p:spTree>
    <p:extLst>
      <p:ext uri="{BB962C8B-B14F-4D97-AF65-F5344CB8AC3E}">
        <p14:creationId xmlns:p14="http://schemas.microsoft.com/office/powerpoint/2010/main" val="2208040220"/>
      </p:ext>
    </p:extLst>
  </p:cSld>
  <p:clrMap bg1="lt1" tx1="dk1" bg2="lt2" tx2="dk2" accent1="accent1" accent2="accent2" accent3="accent3" accent4="accent4" accent5="accent5" accent6="accent6" hlink="hlink" folHlink="folHlink"/>
  <p:hf hd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1" y="0"/>
            <a:ext cx="3025745" cy="463891"/>
          </a:xfrm>
          <a:prstGeom prst="rect">
            <a:avLst/>
          </a:prstGeom>
        </p:spPr>
        <p:txBody>
          <a:bodyPr vert="horz" wrap="square" lIns="91440" tIns="45720" rIns="91440" bIns="45720" numCol="1" anchor="t" anchorCtr="0" compatLnSpc="1">
            <a:prstTxWarp prst="textNoShape">
              <a:avLst/>
            </a:prstTxWarp>
          </a:bodyPr>
          <a:lstStyle>
            <a:lvl1pPr eaLnBrk="1" hangingPunct="1">
              <a:defRPr sz="1200"/>
            </a:lvl1pPr>
          </a:lstStyle>
          <a:p>
            <a:endParaRPr lang="fr-FR" dirty="0"/>
          </a:p>
        </p:txBody>
      </p:sp>
      <p:sp>
        <p:nvSpPr>
          <p:cNvPr id="3" name="Espace réservé de la date 2"/>
          <p:cNvSpPr>
            <a:spLocks noGrp="1"/>
          </p:cNvSpPr>
          <p:nvPr>
            <p:ph type="dt" idx="1"/>
          </p:nvPr>
        </p:nvSpPr>
        <p:spPr>
          <a:xfrm>
            <a:off x="3955991" y="0"/>
            <a:ext cx="3027378" cy="463891"/>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vl1pPr>
          </a:lstStyle>
          <a:p>
            <a:r>
              <a:rPr lang="fr-FR" dirty="0"/>
              <a:t>CONFIDENTIALITY LEVEL</a:t>
            </a:r>
          </a:p>
        </p:txBody>
      </p:sp>
      <p:sp>
        <p:nvSpPr>
          <p:cNvPr id="4" name="Espace réservé de l'image des diapositives 3"/>
          <p:cNvSpPr>
            <a:spLocks noGrp="1" noRot="1" noChangeAspect="1"/>
          </p:cNvSpPr>
          <p:nvPr>
            <p:ph type="sldImg" idx="2"/>
          </p:nvPr>
        </p:nvSpPr>
        <p:spPr>
          <a:xfrm>
            <a:off x="398463" y="696913"/>
            <a:ext cx="6188075" cy="3481387"/>
          </a:xfrm>
          <a:prstGeom prst="rect">
            <a:avLst/>
          </a:prstGeom>
          <a:noFill/>
          <a:ln w="12700">
            <a:solidFill>
              <a:prstClr val="black"/>
            </a:solidFill>
          </a:ln>
        </p:spPr>
        <p:txBody>
          <a:bodyPr vert="horz" lIns="91440" tIns="45720" rIns="91440" bIns="45720" rtlCol="0" anchor="ctr"/>
          <a:lstStyle/>
          <a:p>
            <a:pPr lvl="0"/>
            <a:endParaRPr lang="fr-FR" noProof="0" dirty="0"/>
          </a:p>
        </p:txBody>
      </p:sp>
      <p:sp>
        <p:nvSpPr>
          <p:cNvPr id="5" name="Espace réservé des commentaires 4"/>
          <p:cNvSpPr>
            <a:spLocks noGrp="1"/>
          </p:cNvSpPr>
          <p:nvPr>
            <p:ph type="body" sz="quarter" idx="3"/>
          </p:nvPr>
        </p:nvSpPr>
        <p:spPr>
          <a:xfrm>
            <a:off x="698500" y="4409168"/>
            <a:ext cx="5588000" cy="4177960"/>
          </a:xfrm>
          <a:prstGeom prst="rect">
            <a:avLst/>
          </a:prstGeom>
        </p:spPr>
        <p:txBody>
          <a:bodyPr vert="horz" lIns="91440" tIns="45720" rIns="91440" bIns="45720" rtlCol="0"/>
          <a:lstStyle/>
          <a:p>
            <a:pPr lvl="0"/>
            <a:r>
              <a:rPr lang="fr-FR" noProof="0"/>
              <a:t>Modifiez les styles du texte du masque</a:t>
            </a:r>
          </a:p>
          <a:p>
            <a:pPr lvl="1"/>
            <a:r>
              <a:rPr lang="fr-FR" noProof="0"/>
              <a:t>Deuxième niveau</a:t>
            </a:r>
          </a:p>
          <a:p>
            <a:pPr lvl="2"/>
            <a:r>
              <a:rPr lang="fr-FR" noProof="0"/>
              <a:t>Troisième niveau</a:t>
            </a:r>
          </a:p>
          <a:p>
            <a:pPr lvl="3"/>
            <a:r>
              <a:rPr lang="fr-FR" noProof="0"/>
              <a:t>Quatrième niveau</a:t>
            </a:r>
          </a:p>
          <a:p>
            <a:pPr lvl="4"/>
            <a:r>
              <a:rPr lang="fr-FR" noProof="0"/>
              <a:t>Cinquième niveau</a:t>
            </a:r>
          </a:p>
        </p:txBody>
      </p:sp>
      <p:sp>
        <p:nvSpPr>
          <p:cNvPr id="6" name="Espace réservé du pied de page 5"/>
          <p:cNvSpPr>
            <a:spLocks noGrp="1"/>
          </p:cNvSpPr>
          <p:nvPr>
            <p:ph type="ftr" sz="quarter" idx="4"/>
          </p:nvPr>
        </p:nvSpPr>
        <p:spPr>
          <a:xfrm>
            <a:off x="1" y="8816865"/>
            <a:ext cx="3025745" cy="465363"/>
          </a:xfrm>
          <a:prstGeom prst="rect">
            <a:avLst/>
          </a:prstGeom>
        </p:spPr>
        <p:txBody>
          <a:bodyPr vert="horz" wrap="square" lIns="91440" tIns="45720" rIns="91440" bIns="45720" numCol="1" anchor="b" anchorCtr="0" compatLnSpc="1">
            <a:prstTxWarp prst="textNoShape">
              <a:avLst/>
            </a:prstTxWarp>
          </a:bodyPr>
          <a:lstStyle>
            <a:lvl1pPr eaLnBrk="1" hangingPunct="1">
              <a:defRPr sz="1200"/>
            </a:lvl1pPr>
          </a:lstStyle>
          <a:p>
            <a:r>
              <a:rPr lang="fr-FR" dirty="0" err="1"/>
              <a:t>Title</a:t>
            </a:r>
            <a:r>
              <a:rPr lang="fr-FR" dirty="0"/>
              <a:t> of the </a:t>
            </a:r>
            <a:r>
              <a:rPr lang="fr-FR" dirty="0" err="1"/>
              <a:t>presentation</a:t>
            </a:r>
            <a:endParaRPr lang="fr-FR" dirty="0"/>
          </a:p>
        </p:txBody>
      </p:sp>
      <p:sp>
        <p:nvSpPr>
          <p:cNvPr id="7" name="Espace réservé du numéro de diapositive 6"/>
          <p:cNvSpPr>
            <a:spLocks noGrp="1"/>
          </p:cNvSpPr>
          <p:nvPr>
            <p:ph type="sldNum" sz="quarter" idx="5"/>
          </p:nvPr>
        </p:nvSpPr>
        <p:spPr>
          <a:xfrm>
            <a:off x="3955991" y="8816865"/>
            <a:ext cx="3027378" cy="465363"/>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vl1pPr>
          </a:lstStyle>
          <a:p>
            <a:fld id="{930332B2-55D9-421F-A138-9E18F33D61D4}" type="slidenum">
              <a:rPr lang="fr-FR"/>
              <a:pPr/>
              <a:t>‹#›</a:t>
            </a:fld>
            <a:endParaRPr lang="fr-FR"/>
          </a:p>
        </p:txBody>
      </p:sp>
    </p:spTree>
    <p:extLst>
      <p:ext uri="{BB962C8B-B14F-4D97-AF65-F5344CB8AC3E}">
        <p14:creationId xmlns:p14="http://schemas.microsoft.com/office/powerpoint/2010/main" val="3217892981"/>
      </p:ext>
    </p:extLst>
  </p:cSld>
  <p:clrMap bg1="lt1" tx1="dk1" bg2="lt2" tx2="dk2" accent1="accent1" accent2="accent2" accent3="accent3" accent4="accent4" accent5="accent5" accent6="accent6" hlink="hlink" folHlink="folHlink"/>
  <p:hf hdr="0"/>
  <p:notesStyle>
    <a:lvl1pPr algn="l" rtl="0" eaLnBrk="0" fontAlgn="base" hangingPunct="0">
      <a:spcBef>
        <a:spcPct val="30000"/>
      </a:spcBef>
      <a:spcAft>
        <a:spcPct val="0"/>
      </a:spcAft>
      <a:defRPr sz="1400" kern="1200">
        <a:solidFill>
          <a:schemeClr val="tx1"/>
        </a:solidFill>
        <a:latin typeface="+mn-lt"/>
        <a:ea typeface="+mn-ea"/>
        <a:cs typeface="+mn-cs"/>
      </a:defRPr>
    </a:lvl1pPr>
    <a:lvl2pPr marL="535115" algn="l" rtl="0" eaLnBrk="0" fontAlgn="base" hangingPunct="0">
      <a:spcBef>
        <a:spcPct val="30000"/>
      </a:spcBef>
      <a:spcAft>
        <a:spcPct val="0"/>
      </a:spcAft>
      <a:defRPr sz="1400" kern="1200">
        <a:solidFill>
          <a:schemeClr val="tx1"/>
        </a:solidFill>
        <a:latin typeface="+mn-lt"/>
        <a:ea typeface="+mn-ea"/>
        <a:cs typeface="+mn-cs"/>
      </a:defRPr>
    </a:lvl2pPr>
    <a:lvl3pPr marL="1070230" algn="l" rtl="0" eaLnBrk="0" fontAlgn="base" hangingPunct="0">
      <a:spcBef>
        <a:spcPct val="30000"/>
      </a:spcBef>
      <a:spcAft>
        <a:spcPct val="0"/>
      </a:spcAft>
      <a:defRPr sz="1400" kern="1200">
        <a:solidFill>
          <a:schemeClr val="tx1"/>
        </a:solidFill>
        <a:latin typeface="+mn-lt"/>
        <a:ea typeface="+mn-ea"/>
        <a:cs typeface="+mn-cs"/>
      </a:defRPr>
    </a:lvl3pPr>
    <a:lvl4pPr marL="1605346" algn="l" rtl="0" eaLnBrk="0" fontAlgn="base" hangingPunct="0">
      <a:spcBef>
        <a:spcPct val="30000"/>
      </a:spcBef>
      <a:spcAft>
        <a:spcPct val="0"/>
      </a:spcAft>
      <a:defRPr sz="1400" kern="1200">
        <a:solidFill>
          <a:schemeClr val="tx1"/>
        </a:solidFill>
        <a:latin typeface="+mn-lt"/>
        <a:ea typeface="+mn-ea"/>
        <a:cs typeface="+mn-cs"/>
      </a:defRPr>
    </a:lvl4pPr>
    <a:lvl5pPr marL="2140462" algn="l" rtl="0" eaLnBrk="0" fontAlgn="base" hangingPunct="0">
      <a:spcBef>
        <a:spcPct val="30000"/>
      </a:spcBef>
      <a:spcAft>
        <a:spcPct val="0"/>
      </a:spcAft>
      <a:defRPr sz="1400" kern="1200">
        <a:solidFill>
          <a:schemeClr val="tx1"/>
        </a:solidFill>
        <a:latin typeface="+mn-lt"/>
        <a:ea typeface="+mn-ea"/>
        <a:cs typeface="+mn-cs"/>
      </a:defRPr>
    </a:lvl5pPr>
    <a:lvl6pPr marL="2675577" algn="l" defTabSz="1070230" rtl="0" eaLnBrk="1" latinLnBrk="0" hangingPunct="1">
      <a:defRPr sz="1400" kern="1200">
        <a:solidFill>
          <a:schemeClr val="tx1"/>
        </a:solidFill>
        <a:latin typeface="+mn-lt"/>
        <a:ea typeface="+mn-ea"/>
        <a:cs typeface="+mn-cs"/>
      </a:defRPr>
    </a:lvl6pPr>
    <a:lvl7pPr marL="3210692" algn="l" defTabSz="1070230" rtl="0" eaLnBrk="1" latinLnBrk="0" hangingPunct="1">
      <a:defRPr sz="1400" kern="1200">
        <a:solidFill>
          <a:schemeClr val="tx1"/>
        </a:solidFill>
        <a:latin typeface="+mn-lt"/>
        <a:ea typeface="+mn-ea"/>
        <a:cs typeface="+mn-cs"/>
      </a:defRPr>
    </a:lvl7pPr>
    <a:lvl8pPr marL="3745806" algn="l" defTabSz="1070230" rtl="0" eaLnBrk="1" latinLnBrk="0" hangingPunct="1">
      <a:defRPr sz="1400" kern="1200">
        <a:solidFill>
          <a:schemeClr val="tx1"/>
        </a:solidFill>
        <a:latin typeface="+mn-lt"/>
        <a:ea typeface="+mn-ea"/>
        <a:cs typeface="+mn-cs"/>
      </a:defRPr>
    </a:lvl8pPr>
    <a:lvl9pPr marL="4280922" algn="l" defTabSz="1070230" rtl="0" eaLnBrk="1" latinLnBrk="0" hangingPunct="1">
      <a:defRPr sz="1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98463" y="696913"/>
            <a:ext cx="6188075" cy="3481387"/>
          </a:xfrm>
        </p:spPr>
      </p:sp>
      <p:sp>
        <p:nvSpPr>
          <p:cNvPr id="3" name="Espace réservé des commentaires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b="1" noProof="0" dirty="0">
                <a:solidFill>
                  <a:srgbClr val="FF0000"/>
                </a:solidFill>
              </a:rPr>
              <a:t>WARNING</a:t>
            </a:r>
            <a:r>
              <a:rPr lang="en-US" noProof="0" dirty="0"/>
              <a:t>:</a:t>
            </a:r>
            <a:r>
              <a:rPr lang="en-US" baseline="0" noProof="0" dirty="0"/>
              <a:t> if you try to copy/paste </a:t>
            </a:r>
            <a:r>
              <a:rPr lang="en-US" b="1" baseline="0" noProof="0" dirty="0"/>
              <a:t>slides</a:t>
            </a:r>
            <a:r>
              <a:rPr lang="en-US" baseline="0" noProof="0" dirty="0"/>
              <a:t> from the former PPT version / layout you will probably face some technical issues. </a:t>
            </a:r>
            <a:br>
              <a:rPr lang="en-US" baseline="0" noProof="0" dirty="0"/>
            </a:br>
            <a:r>
              <a:rPr lang="en-US" baseline="0" noProof="0" dirty="0"/>
              <a:t>To avoid this, click on ‘new slide’ in the top menu and copy/paste the </a:t>
            </a:r>
            <a:r>
              <a:rPr lang="en-US" b="1" baseline="0" noProof="0" dirty="0"/>
              <a:t>elements</a:t>
            </a:r>
            <a:r>
              <a:rPr lang="en-US" baseline="0" noProof="0" dirty="0"/>
              <a:t> from your former slide onto the new one (do not copy/paste the slide itself). </a:t>
            </a:r>
            <a:endParaRPr lang="en-US" noProof="0" dirty="0"/>
          </a:p>
        </p:txBody>
      </p:sp>
      <p:sp>
        <p:nvSpPr>
          <p:cNvPr id="4" name="Espace réservé de la date 3"/>
          <p:cNvSpPr>
            <a:spLocks noGrp="1"/>
          </p:cNvSpPr>
          <p:nvPr>
            <p:ph type="dt" idx="10"/>
          </p:nvPr>
        </p:nvSpPr>
        <p:spPr/>
        <p:txBody>
          <a:bodyPr/>
          <a:lstStyle/>
          <a:p>
            <a:r>
              <a:rPr lang="fr-FR" dirty="0"/>
              <a:t>CONFIDENTIALITY LEVEL</a:t>
            </a:r>
          </a:p>
        </p:txBody>
      </p:sp>
      <p:sp>
        <p:nvSpPr>
          <p:cNvPr id="5" name="Espace réservé du pied de page 4"/>
          <p:cNvSpPr>
            <a:spLocks noGrp="1"/>
          </p:cNvSpPr>
          <p:nvPr>
            <p:ph type="ftr" sz="quarter" idx="11"/>
          </p:nvPr>
        </p:nvSpPr>
        <p:spPr/>
        <p:txBody>
          <a:bodyPr/>
          <a:lstStyle/>
          <a:p>
            <a:r>
              <a:rPr lang="fr-FR" dirty="0" err="1"/>
              <a:t>Title</a:t>
            </a:r>
            <a:r>
              <a:rPr lang="fr-FR"/>
              <a:t> of the presentation</a:t>
            </a:r>
          </a:p>
        </p:txBody>
      </p:sp>
      <p:sp>
        <p:nvSpPr>
          <p:cNvPr id="6" name="Espace réservé du numéro de diapositive 5"/>
          <p:cNvSpPr>
            <a:spLocks noGrp="1"/>
          </p:cNvSpPr>
          <p:nvPr>
            <p:ph type="sldNum" sz="quarter" idx="12"/>
          </p:nvPr>
        </p:nvSpPr>
        <p:spPr/>
        <p:txBody>
          <a:bodyPr/>
          <a:lstStyle/>
          <a:p>
            <a:fld id="{930332B2-55D9-421F-A138-9E18F33D61D4}" type="slidenum">
              <a:rPr lang="fr-FR" smtClean="0"/>
              <a:pPr/>
              <a:t>1</a:t>
            </a:fld>
            <a:endParaRPr lang="fr-F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FR" dirty="0"/>
          </a:p>
        </p:txBody>
      </p:sp>
      <p:sp>
        <p:nvSpPr>
          <p:cNvPr id="4" name="Date Placeholder 3"/>
          <p:cNvSpPr>
            <a:spLocks noGrp="1"/>
          </p:cNvSpPr>
          <p:nvPr>
            <p:ph type="dt" idx="1"/>
          </p:nvPr>
        </p:nvSpPr>
        <p:spPr/>
        <p:txBody>
          <a:bodyPr/>
          <a:lstStyle/>
          <a:p>
            <a:r>
              <a:rPr lang="fr-FR"/>
              <a:t>CONFIDENTIALITY LEVEL</a:t>
            </a:r>
            <a:endParaRPr lang="fr-FR" dirty="0"/>
          </a:p>
        </p:txBody>
      </p:sp>
      <p:sp>
        <p:nvSpPr>
          <p:cNvPr id="5" name="Footer Placeholder 4"/>
          <p:cNvSpPr>
            <a:spLocks noGrp="1"/>
          </p:cNvSpPr>
          <p:nvPr>
            <p:ph type="ftr" sz="quarter" idx="4"/>
          </p:nvPr>
        </p:nvSpPr>
        <p:spPr/>
        <p:txBody>
          <a:bodyPr/>
          <a:lstStyle/>
          <a:p>
            <a:r>
              <a:rPr lang="fr-FR"/>
              <a:t>Title of the presentation</a:t>
            </a:r>
            <a:endParaRPr lang="fr-FR" dirty="0"/>
          </a:p>
        </p:txBody>
      </p:sp>
      <p:sp>
        <p:nvSpPr>
          <p:cNvPr id="6" name="Slide Number Placeholder 5"/>
          <p:cNvSpPr>
            <a:spLocks noGrp="1"/>
          </p:cNvSpPr>
          <p:nvPr>
            <p:ph type="sldNum" sz="quarter" idx="5"/>
          </p:nvPr>
        </p:nvSpPr>
        <p:spPr/>
        <p:txBody>
          <a:bodyPr/>
          <a:lstStyle/>
          <a:p>
            <a:fld id="{930332B2-55D9-421F-A138-9E18F33D61D4}" type="slidenum">
              <a:rPr lang="fr-FR" smtClean="0"/>
              <a:pPr/>
              <a:t>6</a:t>
            </a:fld>
            <a:endParaRPr lang="fr-FR"/>
          </a:p>
        </p:txBody>
      </p:sp>
    </p:spTree>
    <p:extLst>
      <p:ext uri="{BB962C8B-B14F-4D97-AF65-F5344CB8AC3E}">
        <p14:creationId xmlns:p14="http://schemas.microsoft.com/office/powerpoint/2010/main" val="22496162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FR" dirty="0"/>
          </a:p>
        </p:txBody>
      </p:sp>
      <p:sp>
        <p:nvSpPr>
          <p:cNvPr id="4" name="Date Placeholder 3"/>
          <p:cNvSpPr>
            <a:spLocks noGrp="1"/>
          </p:cNvSpPr>
          <p:nvPr>
            <p:ph type="dt" idx="1"/>
          </p:nvPr>
        </p:nvSpPr>
        <p:spPr/>
        <p:txBody>
          <a:bodyPr/>
          <a:lstStyle/>
          <a:p>
            <a:r>
              <a:rPr lang="fr-FR"/>
              <a:t>CONFIDENTIALITY LEVEL</a:t>
            </a:r>
            <a:endParaRPr lang="fr-FR" dirty="0"/>
          </a:p>
        </p:txBody>
      </p:sp>
      <p:sp>
        <p:nvSpPr>
          <p:cNvPr id="5" name="Footer Placeholder 4"/>
          <p:cNvSpPr>
            <a:spLocks noGrp="1"/>
          </p:cNvSpPr>
          <p:nvPr>
            <p:ph type="ftr" sz="quarter" idx="4"/>
          </p:nvPr>
        </p:nvSpPr>
        <p:spPr/>
        <p:txBody>
          <a:bodyPr/>
          <a:lstStyle/>
          <a:p>
            <a:r>
              <a:rPr lang="fr-FR"/>
              <a:t>Title of the presentation</a:t>
            </a:r>
            <a:endParaRPr lang="fr-FR" dirty="0"/>
          </a:p>
        </p:txBody>
      </p:sp>
      <p:sp>
        <p:nvSpPr>
          <p:cNvPr id="6" name="Slide Number Placeholder 5"/>
          <p:cNvSpPr>
            <a:spLocks noGrp="1"/>
          </p:cNvSpPr>
          <p:nvPr>
            <p:ph type="sldNum" sz="quarter" idx="5"/>
          </p:nvPr>
        </p:nvSpPr>
        <p:spPr/>
        <p:txBody>
          <a:bodyPr/>
          <a:lstStyle/>
          <a:p>
            <a:fld id="{930332B2-55D9-421F-A138-9E18F33D61D4}" type="slidenum">
              <a:rPr lang="fr-FR" smtClean="0"/>
              <a:pPr/>
              <a:t>7</a:t>
            </a:fld>
            <a:endParaRPr lang="fr-FR"/>
          </a:p>
        </p:txBody>
      </p:sp>
    </p:spTree>
    <p:extLst>
      <p:ext uri="{BB962C8B-B14F-4D97-AF65-F5344CB8AC3E}">
        <p14:creationId xmlns:p14="http://schemas.microsoft.com/office/powerpoint/2010/main" val="1576886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FR" dirty="0"/>
          </a:p>
        </p:txBody>
      </p:sp>
      <p:sp>
        <p:nvSpPr>
          <p:cNvPr id="4" name="Date Placeholder 3"/>
          <p:cNvSpPr>
            <a:spLocks noGrp="1"/>
          </p:cNvSpPr>
          <p:nvPr>
            <p:ph type="dt" idx="1"/>
          </p:nvPr>
        </p:nvSpPr>
        <p:spPr/>
        <p:txBody>
          <a:bodyPr/>
          <a:lstStyle/>
          <a:p>
            <a:r>
              <a:rPr lang="fr-FR"/>
              <a:t>CONFIDENTIALITY LEVEL</a:t>
            </a:r>
            <a:endParaRPr lang="fr-FR" dirty="0"/>
          </a:p>
        </p:txBody>
      </p:sp>
      <p:sp>
        <p:nvSpPr>
          <p:cNvPr id="5" name="Footer Placeholder 4"/>
          <p:cNvSpPr>
            <a:spLocks noGrp="1"/>
          </p:cNvSpPr>
          <p:nvPr>
            <p:ph type="ftr" sz="quarter" idx="4"/>
          </p:nvPr>
        </p:nvSpPr>
        <p:spPr/>
        <p:txBody>
          <a:bodyPr/>
          <a:lstStyle/>
          <a:p>
            <a:r>
              <a:rPr lang="fr-FR"/>
              <a:t>Title of the presentation</a:t>
            </a:r>
            <a:endParaRPr lang="fr-FR" dirty="0"/>
          </a:p>
        </p:txBody>
      </p:sp>
      <p:sp>
        <p:nvSpPr>
          <p:cNvPr id="6" name="Slide Number Placeholder 5"/>
          <p:cNvSpPr>
            <a:spLocks noGrp="1"/>
          </p:cNvSpPr>
          <p:nvPr>
            <p:ph type="sldNum" sz="quarter" idx="5"/>
          </p:nvPr>
        </p:nvSpPr>
        <p:spPr/>
        <p:txBody>
          <a:bodyPr/>
          <a:lstStyle/>
          <a:p>
            <a:fld id="{930332B2-55D9-421F-A138-9E18F33D61D4}" type="slidenum">
              <a:rPr lang="fr-FR" smtClean="0"/>
              <a:pPr/>
              <a:t>8</a:t>
            </a:fld>
            <a:endParaRPr lang="fr-FR"/>
          </a:p>
        </p:txBody>
      </p:sp>
    </p:spTree>
    <p:extLst>
      <p:ext uri="{BB962C8B-B14F-4D97-AF65-F5344CB8AC3E}">
        <p14:creationId xmlns:p14="http://schemas.microsoft.com/office/powerpoint/2010/main" val="14377496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FR" dirty="0"/>
          </a:p>
        </p:txBody>
      </p:sp>
      <p:sp>
        <p:nvSpPr>
          <p:cNvPr id="4" name="Date Placeholder 3"/>
          <p:cNvSpPr>
            <a:spLocks noGrp="1"/>
          </p:cNvSpPr>
          <p:nvPr>
            <p:ph type="dt" idx="1"/>
          </p:nvPr>
        </p:nvSpPr>
        <p:spPr/>
        <p:txBody>
          <a:bodyPr/>
          <a:lstStyle/>
          <a:p>
            <a:r>
              <a:rPr lang="fr-FR"/>
              <a:t>CONFIDENTIALITY LEVEL</a:t>
            </a:r>
            <a:endParaRPr lang="fr-FR" dirty="0"/>
          </a:p>
        </p:txBody>
      </p:sp>
      <p:sp>
        <p:nvSpPr>
          <p:cNvPr id="5" name="Footer Placeholder 4"/>
          <p:cNvSpPr>
            <a:spLocks noGrp="1"/>
          </p:cNvSpPr>
          <p:nvPr>
            <p:ph type="ftr" sz="quarter" idx="4"/>
          </p:nvPr>
        </p:nvSpPr>
        <p:spPr/>
        <p:txBody>
          <a:bodyPr/>
          <a:lstStyle/>
          <a:p>
            <a:r>
              <a:rPr lang="fr-FR"/>
              <a:t>Title of the presentation</a:t>
            </a:r>
            <a:endParaRPr lang="fr-FR" dirty="0"/>
          </a:p>
        </p:txBody>
      </p:sp>
      <p:sp>
        <p:nvSpPr>
          <p:cNvPr id="6" name="Slide Number Placeholder 5"/>
          <p:cNvSpPr>
            <a:spLocks noGrp="1"/>
          </p:cNvSpPr>
          <p:nvPr>
            <p:ph type="sldNum" sz="quarter" idx="5"/>
          </p:nvPr>
        </p:nvSpPr>
        <p:spPr/>
        <p:txBody>
          <a:bodyPr/>
          <a:lstStyle/>
          <a:p>
            <a:fld id="{930332B2-55D9-421F-A138-9E18F33D61D4}" type="slidenum">
              <a:rPr lang="fr-FR" smtClean="0"/>
              <a:pPr/>
              <a:t>9</a:t>
            </a:fld>
            <a:endParaRPr lang="fr-FR"/>
          </a:p>
        </p:txBody>
      </p:sp>
    </p:spTree>
    <p:extLst>
      <p:ext uri="{BB962C8B-B14F-4D97-AF65-F5344CB8AC3E}">
        <p14:creationId xmlns:p14="http://schemas.microsoft.com/office/powerpoint/2010/main" val="1112960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FR" dirty="0"/>
          </a:p>
        </p:txBody>
      </p:sp>
      <p:sp>
        <p:nvSpPr>
          <p:cNvPr id="4" name="Date Placeholder 3"/>
          <p:cNvSpPr>
            <a:spLocks noGrp="1"/>
          </p:cNvSpPr>
          <p:nvPr>
            <p:ph type="dt" idx="1"/>
          </p:nvPr>
        </p:nvSpPr>
        <p:spPr/>
        <p:txBody>
          <a:bodyPr/>
          <a:lstStyle/>
          <a:p>
            <a:r>
              <a:rPr lang="fr-FR"/>
              <a:t>CONFIDENTIALITY LEVEL</a:t>
            </a:r>
            <a:endParaRPr lang="fr-FR" dirty="0"/>
          </a:p>
        </p:txBody>
      </p:sp>
      <p:sp>
        <p:nvSpPr>
          <p:cNvPr id="5" name="Footer Placeholder 4"/>
          <p:cNvSpPr>
            <a:spLocks noGrp="1"/>
          </p:cNvSpPr>
          <p:nvPr>
            <p:ph type="ftr" sz="quarter" idx="4"/>
          </p:nvPr>
        </p:nvSpPr>
        <p:spPr/>
        <p:txBody>
          <a:bodyPr/>
          <a:lstStyle/>
          <a:p>
            <a:r>
              <a:rPr lang="fr-FR"/>
              <a:t>Title of the presentation</a:t>
            </a:r>
            <a:endParaRPr lang="fr-FR" dirty="0"/>
          </a:p>
        </p:txBody>
      </p:sp>
      <p:sp>
        <p:nvSpPr>
          <p:cNvPr id="6" name="Slide Number Placeholder 5"/>
          <p:cNvSpPr>
            <a:spLocks noGrp="1"/>
          </p:cNvSpPr>
          <p:nvPr>
            <p:ph type="sldNum" sz="quarter" idx="5"/>
          </p:nvPr>
        </p:nvSpPr>
        <p:spPr/>
        <p:txBody>
          <a:bodyPr/>
          <a:lstStyle/>
          <a:p>
            <a:fld id="{930332B2-55D9-421F-A138-9E18F33D61D4}" type="slidenum">
              <a:rPr lang="fr-FR" smtClean="0"/>
              <a:pPr/>
              <a:t>14</a:t>
            </a:fld>
            <a:endParaRPr lang="fr-FR"/>
          </a:p>
        </p:txBody>
      </p:sp>
    </p:spTree>
    <p:extLst>
      <p:ext uri="{BB962C8B-B14F-4D97-AF65-F5344CB8AC3E}">
        <p14:creationId xmlns:p14="http://schemas.microsoft.com/office/powerpoint/2010/main" val="6060247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FR" dirty="0"/>
          </a:p>
        </p:txBody>
      </p:sp>
      <p:sp>
        <p:nvSpPr>
          <p:cNvPr id="4" name="Date Placeholder 3"/>
          <p:cNvSpPr>
            <a:spLocks noGrp="1"/>
          </p:cNvSpPr>
          <p:nvPr>
            <p:ph type="dt" idx="1"/>
          </p:nvPr>
        </p:nvSpPr>
        <p:spPr/>
        <p:txBody>
          <a:bodyPr/>
          <a:lstStyle/>
          <a:p>
            <a:r>
              <a:rPr lang="fr-FR"/>
              <a:t>CONFIDENTIALITY LEVEL</a:t>
            </a:r>
            <a:endParaRPr lang="fr-FR" dirty="0"/>
          </a:p>
        </p:txBody>
      </p:sp>
      <p:sp>
        <p:nvSpPr>
          <p:cNvPr id="5" name="Footer Placeholder 4"/>
          <p:cNvSpPr>
            <a:spLocks noGrp="1"/>
          </p:cNvSpPr>
          <p:nvPr>
            <p:ph type="ftr" sz="quarter" idx="4"/>
          </p:nvPr>
        </p:nvSpPr>
        <p:spPr/>
        <p:txBody>
          <a:bodyPr/>
          <a:lstStyle/>
          <a:p>
            <a:r>
              <a:rPr lang="fr-FR"/>
              <a:t>Title of the presentation</a:t>
            </a:r>
            <a:endParaRPr lang="fr-FR" dirty="0"/>
          </a:p>
        </p:txBody>
      </p:sp>
      <p:sp>
        <p:nvSpPr>
          <p:cNvPr id="6" name="Slide Number Placeholder 5"/>
          <p:cNvSpPr>
            <a:spLocks noGrp="1"/>
          </p:cNvSpPr>
          <p:nvPr>
            <p:ph type="sldNum" sz="quarter" idx="5"/>
          </p:nvPr>
        </p:nvSpPr>
        <p:spPr/>
        <p:txBody>
          <a:bodyPr/>
          <a:lstStyle/>
          <a:p>
            <a:fld id="{930332B2-55D9-421F-A138-9E18F33D61D4}" type="slidenum">
              <a:rPr lang="fr-FR" smtClean="0"/>
              <a:pPr/>
              <a:t>15</a:t>
            </a:fld>
            <a:endParaRPr lang="fr-FR"/>
          </a:p>
        </p:txBody>
      </p:sp>
    </p:spTree>
    <p:extLst>
      <p:ext uri="{BB962C8B-B14F-4D97-AF65-F5344CB8AC3E}">
        <p14:creationId xmlns:p14="http://schemas.microsoft.com/office/powerpoint/2010/main" val="12064054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FR" dirty="0"/>
          </a:p>
        </p:txBody>
      </p:sp>
      <p:sp>
        <p:nvSpPr>
          <p:cNvPr id="4" name="Date Placeholder 3"/>
          <p:cNvSpPr>
            <a:spLocks noGrp="1"/>
          </p:cNvSpPr>
          <p:nvPr>
            <p:ph type="dt" idx="1"/>
          </p:nvPr>
        </p:nvSpPr>
        <p:spPr/>
        <p:txBody>
          <a:bodyPr/>
          <a:lstStyle/>
          <a:p>
            <a:r>
              <a:rPr lang="fr-FR"/>
              <a:t>CONFIDENTIALITY LEVEL</a:t>
            </a:r>
            <a:endParaRPr lang="fr-FR" dirty="0"/>
          </a:p>
        </p:txBody>
      </p:sp>
      <p:sp>
        <p:nvSpPr>
          <p:cNvPr id="5" name="Footer Placeholder 4"/>
          <p:cNvSpPr>
            <a:spLocks noGrp="1"/>
          </p:cNvSpPr>
          <p:nvPr>
            <p:ph type="ftr" sz="quarter" idx="4"/>
          </p:nvPr>
        </p:nvSpPr>
        <p:spPr/>
        <p:txBody>
          <a:bodyPr/>
          <a:lstStyle/>
          <a:p>
            <a:r>
              <a:rPr lang="fr-FR"/>
              <a:t>Title of the presentation</a:t>
            </a:r>
            <a:endParaRPr lang="fr-FR" dirty="0"/>
          </a:p>
        </p:txBody>
      </p:sp>
      <p:sp>
        <p:nvSpPr>
          <p:cNvPr id="6" name="Slide Number Placeholder 5"/>
          <p:cNvSpPr>
            <a:spLocks noGrp="1"/>
          </p:cNvSpPr>
          <p:nvPr>
            <p:ph type="sldNum" sz="quarter" idx="5"/>
          </p:nvPr>
        </p:nvSpPr>
        <p:spPr/>
        <p:txBody>
          <a:bodyPr/>
          <a:lstStyle/>
          <a:p>
            <a:fld id="{930332B2-55D9-421F-A138-9E18F33D61D4}" type="slidenum">
              <a:rPr lang="fr-FR" smtClean="0"/>
              <a:pPr/>
              <a:t>16</a:t>
            </a:fld>
            <a:endParaRPr lang="fr-FR"/>
          </a:p>
        </p:txBody>
      </p:sp>
    </p:spTree>
    <p:extLst>
      <p:ext uri="{BB962C8B-B14F-4D97-AF65-F5344CB8AC3E}">
        <p14:creationId xmlns:p14="http://schemas.microsoft.com/office/powerpoint/2010/main" val="112387599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9" name="bk object 16"/>
          <p:cNvSpPr>
            <a:spLocks/>
          </p:cNvSpPr>
          <p:nvPr userDrawn="1"/>
        </p:nvSpPr>
        <p:spPr bwMode="auto">
          <a:xfrm>
            <a:off x="0" y="1"/>
            <a:ext cx="9144000" cy="5143500"/>
          </a:xfrm>
          <a:custGeom>
            <a:avLst/>
            <a:gdLst>
              <a:gd name="T0" fmla="*/ 0 w 10692130"/>
              <a:gd name="T1" fmla="*/ 28 h 7560309"/>
              <a:gd name="T2" fmla="*/ 7838 w 10692130"/>
              <a:gd name="T3" fmla="*/ 28 h 7560309"/>
              <a:gd name="T4" fmla="*/ 7838 w 10692130"/>
              <a:gd name="T5" fmla="*/ 0 h 7560309"/>
              <a:gd name="T6" fmla="*/ 0 w 10692130"/>
              <a:gd name="T7" fmla="*/ 0 h 7560309"/>
              <a:gd name="T8" fmla="*/ 0 w 10692130"/>
              <a:gd name="T9" fmla="*/ 28 h 756030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692130" h="7560309">
                <a:moveTo>
                  <a:pt x="0" y="7559992"/>
                </a:moveTo>
                <a:lnTo>
                  <a:pt x="10692003" y="7559992"/>
                </a:lnTo>
                <a:lnTo>
                  <a:pt x="10692003" y="0"/>
                </a:lnTo>
                <a:lnTo>
                  <a:pt x="0" y="0"/>
                </a:lnTo>
                <a:lnTo>
                  <a:pt x="0" y="7559992"/>
                </a:lnTo>
                <a:close/>
              </a:path>
            </a:pathLst>
          </a:custGeom>
          <a:solidFill>
            <a:srgbClr val="00AEC6"/>
          </a:solidFill>
          <a:ln w="9525">
            <a:noFill/>
            <a:round/>
            <a:headEnd/>
            <a:tailEnd/>
          </a:ln>
        </p:spPr>
        <p:txBody>
          <a:bodyPr lIns="0" tIns="0" rIns="0" bIns="0"/>
          <a:lstStyle/>
          <a:p>
            <a:endParaRPr lang="fr-FR">
              <a:latin typeface="+mj-lt"/>
            </a:endParaRPr>
          </a:p>
        </p:txBody>
      </p:sp>
      <p:pic>
        <p:nvPicPr>
          <p:cNvPr id="2" name="Picture 2"/>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20103" b="25087"/>
          <a:stretch/>
        </p:blipFill>
        <p:spPr bwMode="auto">
          <a:xfrm>
            <a:off x="0" y="1297949"/>
            <a:ext cx="4569828" cy="3845552"/>
          </a:xfrm>
          <a:prstGeom prst="rect">
            <a:avLst/>
          </a:prstGeom>
          <a:noFill/>
          <a:extLst>
            <a:ext uri="{909E8E84-426E-40DD-AFC4-6F175D3DCCD1}">
              <a14:hiddenFill xmlns:a14="http://schemas.microsoft.com/office/drawing/2010/main">
                <a:solidFill>
                  <a:srgbClr val="FFFFFF"/>
                </a:solidFill>
              </a14:hiddenFill>
            </a:ext>
          </a:extLst>
        </p:spPr>
      </p:pic>
      <p:sp>
        <p:nvSpPr>
          <p:cNvPr id="12" name="Titre 11"/>
          <p:cNvSpPr>
            <a:spLocks noGrp="1"/>
          </p:cNvSpPr>
          <p:nvPr>
            <p:ph type="title" hasCustomPrompt="1"/>
          </p:nvPr>
        </p:nvSpPr>
        <p:spPr>
          <a:xfrm>
            <a:off x="1372180" y="1925196"/>
            <a:ext cx="7651171" cy="2237136"/>
          </a:xfrm>
          <a:prstGeom prst="rect">
            <a:avLst/>
          </a:prstGeom>
        </p:spPr>
        <p:txBody>
          <a:bodyPr lIns="81628" tIns="40814" rIns="81628" bIns="40814"/>
          <a:lstStyle>
            <a:lvl1pPr marL="0" indent="1037361" algn="l">
              <a:defRPr sz="5000" b="1">
                <a:solidFill>
                  <a:schemeClr val="bg1"/>
                </a:solidFill>
                <a:latin typeface="Source Sans Pro" pitchFamily="34" charset="0"/>
              </a:defRPr>
            </a:lvl1pPr>
          </a:lstStyle>
          <a:p>
            <a:r>
              <a:rPr lang="en-US" noProof="0" dirty="0"/>
              <a:t>Insert title of the       presentation in bold here</a:t>
            </a:r>
          </a:p>
        </p:txBody>
      </p:sp>
      <p:sp>
        <p:nvSpPr>
          <p:cNvPr id="14" name="Sous-titre 2"/>
          <p:cNvSpPr>
            <a:spLocks noGrp="1"/>
          </p:cNvSpPr>
          <p:nvPr>
            <p:ph type="subTitle" idx="1" hasCustomPrompt="1"/>
          </p:nvPr>
        </p:nvSpPr>
        <p:spPr>
          <a:xfrm>
            <a:off x="6258689" y="4759837"/>
            <a:ext cx="2696400" cy="264600"/>
          </a:xfrm>
          <a:prstGeom prst="rect">
            <a:avLst/>
          </a:prstGeom>
        </p:spPr>
        <p:txBody>
          <a:bodyPr wrap="square" lIns="81628" tIns="40814" rIns="81628" bIns="40814" anchor="ctr">
            <a:spAutoFit/>
          </a:bodyPr>
          <a:lstStyle>
            <a:lvl1pPr marL="0" indent="0" algn="r">
              <a:lnSpc>
                <a:spcPct val="90000"/>
              </a:lnSpc>
              <a:buNone/>
              <a:defRPr sz="1300" b="0">
                <a:solidFill>
                  <a:schemeClr val="bg1"/>
                </a:solidFill>
              </a:defRPr>
            </a:lvl1pPr>
            <a:lvl2pPr marL="306107" indent="0" algn="ctr">
              <a:buNone/>
              <a:defRPr sz="1300"/>
            </a:lvl2pPr>
            <a:lvl3pPr marL="612213" indent="0" algn="ctr">
              <a:buNone/>
              <a:defRPr sz="1200"/>
            </a:lvl3pPr>
            <a:lvl4pPr marL="918320" indent="0" algn="ctr">
              <a:buNone/>
              <a:defRPr sz="1100"/>
            </a:lvl4pPr>
            <a:lvl5pPr marL="1224427" indent="0" algn="ctr">
              <a:buNone/>
              <a:defRPr sz="1100"/>
            </a:lvl5pPr>
            <a:lvl6pPr marL="1530534" indent="0" algn="ctr">
              <a:buNone/>
              <a:defRPr sz="1100"/>
            </a:lvl6pPr>
            <a:lvl7pPr marL="1836640" indent="0" algn="ctr">
              <a:buNone/>
              <a:defRPr sz="1100"/>
            </a:lvl7pPr>
            <a:lvl8pPr marL="2142747" indent="0" algn="ctr">
              <a:buNone/>
              <a:defRPr sz="1100"/>
            </a:lvl8pPr>
            <a:lvl9pPr marL="2448853" indent="0" algn="ctr">
              <a:buNone/>
              <a:defRPr sz="1100"/>
            </a:lvl9pPr>
          </a:lstStyle>
          <a:p>
            <a:r>
              <a:rPr lang="en-US" noProof="0" dirty="0"/>
              <a:t>Date - Place</a:t>
            </a:r>
          </a:p>
        </p:txBody>
      </p:sp>
      <p:sp>
        <p:nvSpPr>
          <p:cNvPr id="11" name="Espace réservé du contenu 10"/>
          <p:cNvSpPr>
            <a:spLocks noGrp="1"/>
          </p:cNvSpPr>
          <p:nvPr>
            <p:ph sz="quarter" idx="12" hasCustomPrompt="1"/>
          </p:nvPr>
        </p:nvSpPr>
        <p:spPr>
          <a:xfrm>
            <a:off x="6258689" y="4510088"/>
            <a:ext cx="2696400" cy="264600"/>
          </a:xfrm>
          <a:prstGeom prst="rect">
            <a:avLst/>
          </a:prstGeom>
        </p:spPr>
        <p:txBody>
          <a:bodyPr lIns="81628" tIns="40814" rIns="81628" bIns="40814" anchor="ctr"/>
          <a:lstStyle>
            <a:lvl1pPr marL="0" indent="0" algn="r">
              <a:buNone/>
              <a:defRPr sz="1300">
                <a:solidFill>
                  <a:schemeClr val="bg1"/>
                </a:solidFill>
              </a:defRPr>
            </a:lvl1pPr>
          </a:lstStyle>
          <a:p>
            <a:pPr lvl="0"/>
            <a:r>
              <a:rPr lang="en-US" noProof="0" dirty="0"/>
              <a:t>Speaker/Team/Other</a:t>
            </a:r>
          </a:p>
        </p:txBody>
      </p:sp>
      <p:pic>
        <p:nvPicPr>
          <p:cNvPr id="1026" name="Picture 2" descr="C:\_Clients\PPT\cdg-ppt\docs-client\axa_logo_open_white_rgb.emf"/>
          <p:cNvPicPr>
            <a:picLocks noChangeAspect="1" noChangeArrowheads="1"/>
          </p:cNvPicPr>
          <p:nvPr userDrawn="1"/>
        </p:nvPicPr>
        <p:blipFill>
          <a:blip r:embed="rId3" cstate="print"/>
          <a:srcRect/>
          <a:stretch>
            <a:fillRect/>
          </a:stretch>
        </p:blipFill>
        <p:spPr bwMode="auto">
          <a:xfrm>
            <a:off x="254000" y="265113"/>
            <a:ext cx="522000" cy="522000"/>
          </a:xfrm>
          <a:prstGeom prst="rect">
            <a:avLst/>
          </a:prstGeom>
          <a:noFill/>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empty slide">
    <p:spTree>
      <p:nvGrpSpPr>
        <p:cNvPr id="1" name=""/>
        <p:cNvGrpSpPr/>
        <p:nvPr/>
      </p:nvGrpSpPr>
      <p:grpSpPr>
        <a:xfrm>
          <a:off x="0" y="0"/>
          <a:ext cx="0" cy="0"/>
          <a:chOff x="0" y="0"/>
          <a:chExt cx="0" cy="0"/>
        </a:xfrm>
      </p:grpSpPr>
      <p:sp>
        <p:nvSpPr>
          <p:cNvPr id="3" name="Espace réservé de la date 2"/>
          <p:cNvSpPr>
            <a:spLocks noGrp="1"/>
          </p:cNvSpPr>
          <p:nvPr>
            <p:ph type="dt" sz="half" idx="10"/>
          </p:nvPr>
        </p:nvSpPr>
        <p:spPr/>
        <p:txBody>
          <a:bodyPr/>
          <a:lstStyle/>
          <a:p>
            <a:r>
              <a:rPr lang="en-US" noProof="0"/>
              <a:t>Title of the presentation l Date</a:t>
            </a:r>
            <a:endParaRPr lang="en-US" noProof="0" dirty="0"/>
          </a:p>
        </p:txBody>
      </p:sp>
      <p:sp>
        <p:nvSpPr>
          <p:cNvPr id="4" name="Espace réservé du pied de page 3"/>
          <p:cNvSpPr>
            <a:spLocks noGrp="1"/>
          </p:cNvSpPr>
          <p:nvPr>
            <p:ph type="ftr" sz="quarter" idx="11"/>
          </p:nvPr>
        </p:nvSpPr>
        <p:spPr/>
        <p:txBody>
          <a:bodyPr/>
          <a:lstStyle/>
          <a:p>
            <a:r>
              <a:rPr lang="en-US" noProof="0"/>
              <a:t>CONFIDENTIALITY LEVEL</a:t>
            </a:r>
            <a:endParaRPr lang="en-US" noProof="0" dirty="0"/>
          </a:p>
        </p:txBody>
      </p:sp>
      <p:pic>
        <p:nvPicPr>
          <p:cNvPr id="6" name="Logo AXA" descr="\\Mac\AllFiles\Volumes\DOSSIERS EN COURS\17_1098 AXA_Creation_gabarits\elements\png\new_logo_axa_rgb.png"/>
          <p:cNvPicPr>
            <a:picLocks noChangeAspect="1" noChangeArrowheads="1"/>
          </p:cNvPicPr>
          <p:nvPr userDrawn="1"/>
        </p:nvPicPr>
        <p:blipFill>
          <a:blip r:embed="rId2" cstate="print"/>
          <a:srcRect/>
          <a:stretch>
            <a:fillRect/>
          </a:stretch>
        </p:blipFill>
        <p:spPr bwMode="auto">
          <a:xfrm>
            <a:off x="8881546" y="4877227"/>
            <a:ext cx="176979" cy="177047"/>
          </a:xfrm>
          <a:prstGeom prst="rect">
            <a:avLst/>
          </a:prstGeom>
          <a:noFill/>
          <a:ln w="9525">
            <a:noFill/>
            <a:miter lim="800000"/>
            <a:headEnd/>
            <a:tailEnd/>
          </a:ln>
        </p:spPr>
      </p:pic>
      <p:sp>
        <p:nvSpPr>
          <p:cNvPr id="7" name="Sommaire"/>
          <p:cNvSpPr>
            <a:spLocks noGrp="1"/>
          </p:cNvSpPr>
          <p:nvPr>
            <p:ph type="title" hasCustomPrompt="1"/>
          </p:nvPr>
        </p:nvSpPr>
        <p:spPr>
          <a:xfrm>
            <a:off x="234000" y="205978"/>
            <a:ext cx="8820000" cy="352822"/>
          </a:xfrm>
          <a:prstGeom prst="rect">
            <a:avLst/>
          </a:prstGeom>
        </p:spPr>
        <p:txBody>
          <a:bodyPr lIns="0" tIns="0" rIns="0" bIns="0" anchor="ctr">
            <a:noAutofit/>
          </a:bodyPr>
          <a:lstStyle>
            <a:lvl1pPr algn="l">
              <a:defRPr sz="2400">
                <a:solidFill>
                  <a:srgbClr val="00008F"/>
                </a:solidFill>
                <a:latin typeface="+mn-lt"/>
                <a:cs typeface="Arial" pitchFamily="34" charset="0"/>
              </a:defRPr>
            </a:lvl1pPr>
          </a:lstStyle>
          <a:p>
            <a:r>
              <a:rPr lang="en-US" noProof="0" dirty="0"/>
              <a:t>Title </a:t>
            </a:r>
          </a:p>
        </p:txBody>
      </p:sp>
      <p:sp>
        <p:nvSpPr>
          <p:cNvPr id="8" name="Espace réservé du texte 4"/>
          <p:cNvSpPr>
            <a:spLocks noGrp="1"/>
          </p:cNvSpPr>
          <p:nvPr>
            <p:ph type="body" sz="quarter" idx="12" hasCustomPrompt="1"/>
          </p:nvPr>
        </p:nvSpPr>
        <p:spPr>
          <a:xfrm>
            <a:off x="233999" y="571705"/>
            <a:ext cx="8820000" cy="285545"/>
          </a:xfrm>
          <a:prstGeom prst="rect">
            <a:avLst/>
          </a:prstGeom>
        </p:spPr>
        <p:txBody>
          <a:bodyPr lIns="0" tIns="0" rIns="0" bIns="0" anchor="ctr">
            <a:noAutofit/>
          </a:bodyPr>
          <a:lstStyle>
            <a:lvl1pPr marL="0" indent="0">
              <a:buNone/>
              <a:defRPr sz="1800">
                <a:solidFill>
                  <a:srgbClr val="00AEC6"/>
                </a:solidFill>
                <a:latin typeface="+mn-lt"/>
                <a:cs typeface="Arial" pitchFamily="34" charset="0"/>
              </a:defRPr>
            </a:lvl1pPr>
          </a:lstStyle>
          <a:p>
            <a:r>
              <a:rPr lang="en-US" dirty="0"/>
              <a:t>Subtitle or next title (optional)</a:t>
            </a:r>
          </a:p>
        </p:txBody>
      </p:sp>
    </p:spTree>
    <p:extLst>
      <p:ext uri="{BB962C8B-B14F-4D97-AF65-F5344CB8AC3E}">
        <p14:creationId xmlns:p14="http://schemas.microsoft.com/office/powerpoint/2010/main" val="34170773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white Chapter opening page">
    <p:spTree>
      <p:nvGrpSpPr>
        <p:cNvPr id="1" name=""/>
        <p:cNvGrpSpPr/>
        <p:nvPr/>
      </p:nvGrpSpPr>
      <p:grpSpPr>
        <a:xfrm>
          <a:off x="0" y="0"/>
          <a:ext cx="0" cy="0"/>
          <a:chOff x="0" y="0"/>
          <a:chExt cx="0" cy="0"/>
        </a:xfrm>
      </p:grpSpPr>
      <p:pic>
        <p:nvPicPr>
          <p:cNvPr id="5"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254000" y="265113"/>
            <a:ext cx="522000" cy="522000"/>
          </a:xfrm>
          <a:prstGeom prst="rect">
            <a:avLst/>
          </a:prstGeom>
          <a:noFill/>
        </p:spPr>
      </p:pic>
      <p:sp>
        <p:nvSpPr>
          <p:cNvPr id="6" name="Espace réservé du contenu 12"/>
          <p:cNvSpPr>
            <a:spLocks noGrp="1"/>
          </p:cNvSpPr>
          <p:nvPr>
            <p:ph sz="quarter" idx="11" hasCustomPrompt="1"/>
          </p:nvPr>
        </p:nvSpPr>
        <p:spPr>
          <a:xfrm>
            <a:off x="2647951" y="621506"/>
            <a:ext cx="3848100" cy="3871913"/>
          </a:xfrm>
          <a:prstGeom prst="rect">
            <a:avLst/>
          </a:prstGeom>
        </p:spPr>
        <p:txBody>
          <a:bodyPr lIns="81628" tIns="40814" rIns="81628" bIns="40814" anchor="ctr"/>
          <a:lstStyle>
            <a:lvl1pPr algn="ctr">
              <a:buNone/>
              <a:defRPr sz="26800" b="1">
                <a:solidFill>
                  <a:srgbClr val="00AEC6"/>
                </a:solidFill>
                <a:latin typeface="+mn-lt"/>
                <a:cs typeface="Arial" pitchFamily="34" charset="0"/>
              </a:defRPr>
            </a:lvl1pPr>
          </a:lstStyle>
          <a:p>
            <a:pPr lvl="0"/>
            <a:r>
              <a:rPr lang="en-US" noProof="0" dirty="0"/>
              <a:t>1</a:t>
            </a:r>
          </a:p>
        </p:txBody>
      </p:sp>
      <p:sp>
        <p:nvSpPr>
          <p:cNvPr id="7" name="Espace réservé du contenu 9"/>
          <p:cNvSpPr>
            <a:spLocks noGrp="1"/>
          </p:cNvSpPr>
          <p:nvPr>
            <p:ph sz="quarter" idx="10" hasCustomPrompt="1"/>
          </p:nvPr>
        </p:nvSpPr>
        <p:spPr>
          <a:xfrm>
            <a:off x="0" y="2260569"/>
            <a:ext cx="9144000" cy="621506"/>
          </a:xfrm>
          <a:prstGeom prst="rect">
            <a:avLst/>
          </a:prstGeom>
        </p:spPr>
        <p:txBody>
          <a:bodyPr lIns="81628" tIns="40814" rIns="81628" bIns="40814" anchor="ctr"/>
          <a:lstStyle>
            <a:lvl1pPr algn="ctr">
              <a:buNone/>
              <a:defRPr sz="3000" b="0" baseline="0">
                <a:solidFill>
                  <a:schemeClr val="tx1"/>
                </a:solidFill>
                <a:latin typeface="+mn-lt"/>
                <a:cs typeface="Arial" pitchFamily="34" charset="0"/>
              </a:defRPr>
            </a:lvl1pPr>
          </a:lstStyle>
          <a:p>
            <a:pPr lvl="0"/>
            <a:r>
              <a:rPr lang="en-US" noProof="0" dirty="0"/>
              <a:t>Chapter opening page</a:t>
            </a:r>
          </a:p>
        </p:txBody>
      </p:sp>
    </p:spTree>
    <p:extLst>
      <p:ext uri="{BB962C8B-B14F-4D97-AF65-F5344CB8AC3E}">
        <p14:creationId xmlns:p14="http://schemas.microsoft.com/office/powerpoint/2010/main" val="27075130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11" name="Sommaire"/>
          <p:cNvSpPr>
            <a:spLocks noGrp="1"/>
          </p:cNvSpPr>
          <p:nvPr>
            <p:ph type="title" hasCustomPrompt="1"/>
          </p:nvPr>
        </p:nvSpPr>
        <p:spPr>
          <a:xfrm>
            <a:off x="234000" y="205978"/>
            <a:ext cx="8820000" cy="352822"/>
          </a:xfrm>
          <a:prstGeom prst="rect">
            <a:avLst/>
          </a:prstGeom>
        </p:spPr>
        <p:txBody>
          <a:bodyPr lIns="0" tIns="0" rIns="0" bIns="0" anchor="ctr">
            <a:noAutofit/>
          </a:bodyPr>
          <a:lstStyle>
            <a:lvl1pPr algn="l">
              <a:defRPr sz="2400">
                <a:solidFill>
                  <a:srgbClr val="00008F"/>
                </a:solidFill>
                <a:latin typeface="+mn-lt"/>
                <a:cs typeface="Arial" pitchFamily="34" charset="0"/>
              </a:defRPr>
            </a:lvl1pPr>
          </a:lstStyle>
          <a:p>
            <a:r>
              <a:rPr lang="en-US" noProof="0" dirty="0"/>
              <a:t>Title </a:t>
            </a:r>
          </a:p>
        </p:txBody>
      </p:sp>
      <p:sp>
        <p:nvSpPr>
          <p:cNvPr id="12" name="Espace réservé du texte 4"/>
          <p:cNvSpPr>
            <a:spLocks noGrp="1"/>
          </p:cNvSpPr>
          <p:nvPr>
            <p:ph type="body" sz="quarter" idx="11" hasCustomPrompt="1"/>
          </p:nvPr>
        </p:nvSpPr>
        <p:spPr>
          <a:xfrm>
            <a:off x="233999" y="571705"/>
            <a:ext cx="8820000" cy="285545"/>
          </a:xfrm>
          <a:prstGeom prst="rect">
            <a:avLst/>
          </a:prstGeom>
        </p:spPr>
        <p:txBody>
          <a:bodyPr lIns="0" tIns="0" rIns="0" bIns="0" anchor="ctr">
            <a:noAutofit/>
          </a:bodyPr>
          <a:lstStyle>
            <a:lvl1pPr marL="0" indent="0">
              <a:buNone/>
              <a:defRPr sz="1800">
                <a:solidFill>
                  <a:srgbClr val="00AEC6"/>
                </a:solidFill>
                <a:latin typeface="+mn-lt"/>
                <a:cs typeface="Arial" pitchFamily="34" charset="0"/>
              </a:defRPr>
            </a:lvl1pPr>
          </a:lstStyle>
          <a:p>
            <a:r>
              <a:rPr lang="en-US" dirty="0"/>
              <a:t>Subtitle or next title (optional)</a:t>
            </a:r>
          </a:p>
        </p:txBody>
      </p:sp>
      <p:sp>
        <p:nvSpPr>
          <p:cNvPr id="3" name="Espace réservé du texte 2"/>
          <p:cNvSpPr>
            <a:spLocks noGrp="1"/>
          </p:cNvSpPr>
          <p:nvPr>
            <p:ph type="body" sz="quarter" idx="12" hasCustomPrompt="1"/>
          </p:nvPr>
        </p:nvSpPr>
        <p:spPr>
          <a:xfrm>
            <a:off x="2012343" y="1372353"/>
            <a:ext cx="5760000" cy="2880000"/>
          </a:xfrm>
          <a:prstGeom prst="rect">
            <a:avLst/>
          </a:prstGeom>
        </p:spPr>
        <p:txBody>
          <a:bodyPr lIns="0" tIns="0" rIns="0" bIns="0"/>
          <a:lstStyle>
            <a:lvl1pPr marL="809625" indent="-809625">
              <a:buClr>
                <a:schemeClr val="tx2"/>
              </a:buClr>
              <a:buFont typeface="+mj-lt"/>
              <a:buAutoNum type="arabicPeriod"/>
              <a:defRPr sz="1600">
                <a:latin typeface="+mn-lt"/>
              </a:defRPr>
            </a:lvl1pPr>
            <a:lvl2pPr>
              <a:defRPr sz="1800">
                <a:latin typeface="+mn-lt"/>
              </a:defRPr>
            </a:lvl2pPr>
            <a:lvl3pPr>
              <a:defRPr sz="1800">
                <a:latin typeface="+mn-lt"/>
              </a:defRPr>
            </a:lvl3pPr>
            <a:lvl4pPr>
              <a:defRPr sz="1800">
                <a:latin typeface="+mn-lt"/>
              </a:defRPr>
            </a:lvl4pPr>
            <a:lvl5pPr>
              <a:defRPr sz="1800">
                <a:latin typeface="+mn-lt"/>
              </a:defRPr>
            </a:lvl5pPr>
          </a:lstStyle>
          <a:p>
            <a:pPr lvl="0"/>
            <a:r>
              <a:rPr lang="en-US" dirty="0"/>
              <a:t>Click to add text</a:t>
            </a:r>
            <a:endParaRPr lang="fr-FR" dirty="0"/>
          </a:p>
        </p:txBody>
      </p:sp>
      <p:pic>
        <p:nvPicPr>
          <p:cNvPr id="10" name="Logo AXA" descr="\\Mac\AllFiles\Volumes\DOSSIERS EN COURS\17_1098 AXA_Creation_gabarits\elements\png\new_logo_axa_rgb.png"/>
          <p:cNvPicPr>
            <a:picLocks noChangeAspect="1" noChangeArrowheads="1"/>
          </p:cNvPicPr>
          <p:nvPr userDrawn="1"/>
        </p:nvPicPr>
        <p:blipFill>
          <a:blip r:embed="rId2" cstate="print"/>
          <a:srcRect/>
          <a:stretch>
            <a:fillRect/>
          </a:stretch>
        </p:blipFill>
        <p:spPr bwMode="auto">
          <a:xfrm>
            <a:off x="8881546" y="4877227"/>
            <a:ext cx="176979" cy="177047"/>
          </a:xfrm>
          <a:prstGeom prst="rect">
            <a:avLst/>
          </a:prstGeom>
          <a:noFill/>
          <a:ln w="9525">
            <a:noFill/>
            <a:miter lim="800000"/>
            <a:headEnd/>
            <a:tailEnd/>
          </a:ln>
        </p:spPr>
      </p:pic>
      <p:sp>
        <p:nvSpPr>
          <p:cNvPr id="13" name="Espace réservé de la date 2"/>
          <p:cNvSpPr>
            <a:spLocks noGrp="1"/>
          </p:cNvSpPr>
          <p:nvPr>
            <p:ph type="dt" sz="half" idx="10"/>
          </p:nvPr>
        </p:nvSpPr>
        <p:spPr>
          <a:xfrm>
            <a:off x="500253" y="4906460"/>
            <a:ext cx="2215515" cy="175022"/>
          </a:xfrm>
        </p:spPr>
        <p:txBody>
          <a:bodyPr/>
          <a:lstStyle/>
          <a:p>
            <a:r>
              <a:rPr lang="en-US" noProof="0"/>
              <a:t>Title of the presentation l Date</a:t>
            </a:r>
            <a:endParaRPr lang="en-US" noProof="0" dirty="0"/>
          </a:p>
        </p:txBody>
      </p:sp>
      <p:sp>
        <p:nvSpPr>
          <p:cNvPr id="14" name="Espace réservé du pied de page 3"/>
          <p:cNvSpPr>
            <a:spLocks noGrp="1"/>
          </p:cNvSpPr>
          <p:nvPr>
            <p:ph type="ftr" sz="quarter" idx="13"/>
          </p:nvPr>
        </p:nvSpPr>
        <p:spPr>
          <a:xfrm>
            <a:off x="3326957" y="4906460"/>
            <a:ext cx="2474912" cy="175022"/>
          </a:xfrm>
        </p:spPr>
        <p:txBody>
          <a:bodyPr/>
          <a:lstStyle/>
          <a:p>
            <a:r>
              <a:rPr lang="en-US" noProof="0"/>
              <a:t>CONFIDENTIALITY LEVEL</a:t>
            </a:r>
            <a:endParaRPr lang="en-US" noProof="0" dirty="0"/>
          </a:p>
        </p:txBody>
      </p:sp>
    </p:spTree>
    <p:extLst>
      <p:ext uri="{BB962C8B-B14F-4D97-AF65-F5344CB8AC3E}">
        <p14:creationId xmlns:p14="http://schemas.microsoft.com/office/powerpoint/2010/main" val="22647213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ables/Charts">
    <p:spTree>
      <p:nvGrpSpPr>
        <p:cNvPr id="1" name=""/>
        <p:cNvGrpSpPr/>
        <p:nvPr/>
      </p:nvGrpSpPr>
      <p:grpSpPr>
        <a:xfrm>
          <a:off x="0" y="0"/>
          <a:ext cx="0" cy="0"/>
          <a:chOff x="0" y="0"/>
          <a:chExt cx="0" cy="0"/>
        </a:xfrm>
      </p:grpSpPr>
      <p:sp>
        <p:nvSpPr>
          <p:cNvPr id="11" name="Sommaire"/>
          <p:cNvSpPr>
            <a:spLocks noGrp="1"/>
          </p:cNvSpPr>
          <p:nvPr>
            <p:ph type="title" hasCustomPrompt="1"/>
          </p:nvPr>
        </p:nvSpPr>
        <p:spPr>
          <a:xfrm>
            <a:off x="234000" y="205978"/>
            <a:ext cx="8820000" cy="352822"/>
          </a:xfrm>
          <a:prstGeom prst="rect">
            <a:avLst/>
          </a:prstGeom>
        </p:spPr>
        <p:txBody>
          <a:bodyPr lIns="0" tIns="0" rIns="0" bIns="0" anchor="ctr">
            <a:noAutofit/>
          </a:bodyPr>
          <a:lstStyle>
            <a:lvl1pPr algn="l">
              <a:defRPr sz="2400">
                <a:solidFill>
                  <a:srgbClr val="00008F"/>
                </a:solidFill>
                <a:latin typeface="+mn-lt"/>
                <a:cs typeface="Arial" pitchFamily="34" charset="0"/>
              </a:defRPr>
            </a:lvl1pPr>
          </a:lstStyle>
          <a:p>
            <a:r>
              <a:rPr lang="en-US" noProof="0" dirty="0"/>
              <a:t>Title </a:t>
            </a:r>
          </a:p>
        </p:txBody>
      </p:sp>
      <p:sp>
        <p:nvSpPr>
          <p:cNvPr id="12" name="Espace réservé du texte 4"/>
          <p:cNvSpPr>
            <a:spLocks noGrp="1"/>
          </p:cNvSpPr>
          <p:nvPr>
            <p:ph type="body" sz="quarter" idx="11" hasCustomPrompt="1"/>
          </p:nvPr>
        </p:nvSpPr>
        <p:spPr>
          <a:xfrm>
            <a:off x="233999" y="571705"/>
            <a:ext cx="8820000" cy="285545"/>
          </a:xfrm>
          <a:prstGeom prst="rect">
            <a:avLst/>
          </a:prstGeom>
        </p:spPr>
        <p:txBody>
          <a:bodyPr lIns="0" tIns="0" rIns="0" bIns="0" anchor="ctr">
            <a:noAutofit/>
          </a:bodyPr>
          <a:lstStyle>
            <a:lvl1pPr marL="0" indent="0">
              <a:buNone/>
              <a:defRPr sz="1800">
                <a:solidFill>
                  <a:srgbClr val="00AEC6"/>
                </a:solidFill>
                <a:latin typeface="Source Sans Pro" pitchFamily="34" charset="0"/>
                <a:cs typeface="Arial" pitchFamily="34" charset="0"/>
              </a:defRPr>
            </a:lvl1pPr>
          </a:lstStyle>
          <a:p>
            <a:r>
              <a:rPr lang="en-US" dirty="0"/>
              <a:t>Subtitle or next title (optional)</a:t>
            </a:r>
          </a:p>
        </p:txBody>
      </p:sp>
      <p:sp>
        <p:nvSpPr>
          <p:cNvPr id="3" name="Espace réservé du texte 2"/>
          <p:cNvSpPr>
            <a:spLocks noGrp="1"/>
          </p:cNvSpPr>
          <p:nvPr>
            <p:ph type="body" sz="quarter" idx="12" hasCustomPrompt="1"/>
          </p:nvPr>
        </p:nvSpPr>
        <p:spPr>
          <a:xfrm>
            <a:off x="234000" y="1230406"/>
            <a:ext cx="8820000" cy="212632"/>
          </a:xfrm>
          <a:prstGeom prst="rect">
            <a:avLst/>
          </a:prstGeom>
        </p:spPr>
        <p:txBody>
          <a:bodyPr lIns="0" tIns="0" rIns="0" bIns="0"/>
          <a:lstStyle>
            <a:lvl1pPr marL="0" indent="0">
              <a:buNone/>
              <a:defRPr sz="1600">
                <a:solidFill>
                  <a:schemeClr val="tx2"/>
                </a:solidFill>
                <a:latin typeface="+mn-lt"/>
              </a:defRPr>
            </a:lvl1pPr>
            <a:lvl2pPr marL="0" indent="0">
              <a:buNone/>
              <a:defRPr sz="1200">
                <a:solidFill>
                  <a:schemeClr val="tx2"/>
                </a:solidFill>
                <a:latin typeface="+mn-lt"/>
              </a:defRPr>
            </a:lvl2pPr>
          </a:lstStyle>
          <a:p>
            <a:pPr lvl="0"/>
            <a:r>
              <a:rPr lang="en-US" dirty="0"/>
              <a:t>Table title</a:t>
            </a:r>
          </a:p>
        </p:txBody>
      </p:sp>
      <p:sp>
        <p:nvSpPr>
          <p:cNvPr id="5" name="Espace réservé du tableau 4"/>
          <p:cNvSpPr>
            <a:spLocks noGrp="1"/>
          </p:cNvSpPr>
          <p:nvPr>
            <p:ph type="tbl" sz="quarter" idx="13" hasCustomPrompt="1"/>
          </p:nvPr>
        </p:nvSpPr>
        <p:spPr>
          <a:xfrm>
            <a:off x="234000" y="1764506"/>
            <a:ext cx="8820000" cy="2500313"/>
          </a:xfrm>
          <a:prstGeom prst="rect">
            <a:avLst/>
          </a:prstGeom>
        </p:spPr>
        <p:txBody>
          <a:bodyPr anchor="ctr"/>
          <a:lstStyle>
            <a:lvl1pPr marL="0" indent="0" algn="ctr">
              <a:buFontTx/>
              <a:buNone/>
              <a:defRPr sz="2000">
                <a:solidFill>
                  <a:schemeClr val="tx2"/>
                </a:solidFill>
              </a:defRPr>
            </a:lvl1pPr>
          </a:lstStyle>
          <a:p>
            <a:r>
              <a:rPr lang="en-US" dirty="0"/>
              <a:t>Click on the icon to add a table</a:t>
            </a:r>
            <a:endParaRPr lang="fr-FR" dirty="0"/>
          </a:p>
        </p:txBody>
      </p:sp>
      <p:sp>
        <p:nvSpPr>
          <p:cNvPr id="16" name="Espace réservé du texte 2"/>
          <p:cNvSpPr>
            <a:spLocks noGrp="1"/>
          </p:cNvSpPr>
          <p:nvPr>
            <p:ph type="body" sz="quarter" idx="14" hasCustomPrompt="1"/>
          </p:nvPr>
        </p:nvSpPr>
        <p:spPr>
          <a:xfrm>
            <a:off x="234000" y="1444719"/>
            <a:ext cx="8820000" cy="234063"/>
          </a:xfrm>
          <a:prstGeom prst="rect">
            <a:avLst/>
          </a:prstGeom>
        </p:spPr>
        <p:txBody>
          <a:bodyPr lIns="0" tIns="0" rIns="0" bIns="0"/>
          <a:lstStyle>
            <a:lvl1pPr marL="0" indent="0">
              <a:buNone/>
              <a:defRPr sz="1100">
                <a:solidFill>
                  <a:schemeClr val="tx2"/>
                </a:solidFill>
                <a:latin typeface="+mn-lt"/>
              </a:defRPr>
            </a:lvl1pPr>
            <a:lvl2pPr marL="0" indent="0">
              <a:buNone/>
              <a:defRPr sz="1200">
                <a:solidFill>
                  <a:schemeClr val="tx2"/>
                </a:solidFill>
                <a:latin typeface="+mn-lt"/>
              </a:defRPr>
            </a:lvl2pPr>
          </a:lstStyle>
          <a:p>
            <a:pPr lvl="0"/>
            <a:r>
              <a:rPr lang="en-US" dirty="0"/>
              <a:t>Table subtitle</a:t>
            </a:r>
          </a:p>
        </p:txBody>
      </p:sp>
      <p:pic>
        <p:nvPicPr>
          <p:cNvPr id="10" name="Logo AXA" descr="\\Mac\AllFiles\Volumes\DOSSIERS EN COURS\17_1098 AXA_Creation_gabarits\elements\png\new_logo_axa_rgb.png"/>
          <p:cNvPicPr>
            <a:picLocks noChangeAspect="1" noChangeArrowheads="1"/>
          </p:cNvPicPr>
          <p:nvPr userDrawn="1"/>
        </p:nvPicPr>
        <p:blipFill>
          <a:blip r:embed="rId2" cstate="print"/>
          <a:srcRect/>
          <a:stretch>
            <a:fillRect/>
          </a:stretch>
        </p:blipFill>
        <p:spPr bwMode="auto">
          <a:xfrm>
            <a:off x="8881546" y="4877227"/>
            <a:ext cx="176979" cy="177047"/>
          </a:xfrm>
          <a:prstGeom prst="rect">
            <a:avLst/>
          </a:prstGeom>
          <a:noFill/>
          <a:ln w="9525">
            <a:noFill/>
            <a:miter lim="800000"/>
            <a:headEnd/>
            <a:tailEnd/>
          </a:ln>
        </p:spPr>
      </p:pic>
      <p:sp>
        <p:nvSpPr>
          <p:cNvPr id="15" name="Espace réservé de la date 2"/>
          <p:cNvSpPr>
            <a:spLocks noGrp="1"/>
          </p:cNvSpPr>
          <p:nvPr>
            <p:ph type="dt" sz="half" idx="10"/>
          </p:nvPr>
        </p:nvSpPr>
        <p:spPr>
          <a:xfrm>
            <a:off x="500253" y="4906460"/>
            <a:ext cx="2215515" cy="175022"/>
          </a:xfrm>
        </p:spPr>
        <p:txBody>
          <a:bodyPr/>
          <a:lstStyle/>
          <a:p>
            <a:r>
              <a:rPr lang="en-US" noProof="0"/>
              <a:t>Title of the presentation l Date</a:t>
            </a:r>
            <a:endParaRPr lang="en-US" noProof="0" dirty="0"/>
          </a:p>
        </p:txBody>
      </p:sp>
      <p:sp>
        <p:nvSpPr>
          <p:cNvPr id="17" name="Espace réservé du pied de page 3"/>
          <p:cNvSpPr>
            <a:spLocks noGrp="1"/>
          </p:cNvSpPr>
          <p:nvPr>
            <p:ph type="ftr" sz="quarter" idx="15"/>
          </p:nvPr>
        </p:nvSpPr>
        <p:spPr>
          <a:xfrm>
            <a:off x="3326957" y="4906460"/>
            <a:ext cx="2474912" cy="175022"/>
          </a:xfrm>
        </p:spPr>
        <p:txBody>
          <a:bodyPr/>
          <a:lstStyle/>
          <a:p>
            <a:r>
              <a:rPr lang="en-US" noProof="0"/>
              <a:t>CONFIDENTIALITY LEVEL</a:t>
            </a:r>
            <a:endParaRPr lang="en-US" noProof="0" dirty="0"/>
          </a:p>
        </p:txBody>
      </p:sp>
    </p:spTree>
    <p:extLst>
      <p:ext uri="{BB962C8B-B14F-4D97-AF65-F5344CB8AC3E}">
        <p14:creationId xmlns:p14="http://schemas.microsoft.com/office/powerpoint/2010/main" val="20191808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Histogram x2">
    <p:spTree>
      <p:nvGrpSpPr>
        <p:cNvPr id="1" name=""/>
        <p:cNvGrpSpPr/>
        <p:nvPr/>
      </p:nvGrpSpPr>
      <p:grpSpPr>
        <a:xfrm>
          <a:off x="0" y="0"/>
          <a:ext cx="0" cy="0"/>
          <a:chOff x="0" y="0"/>
          <a:chExt cx="0" cy="0"/>
        </a:xfrm>
      </p:grpSpPr>
      <p:sp>
        <p:nvSpPr>
          <p:cNvPr id="11" name="Sommaire"/>
          <p:cNvSpPr>
            <a:spLocks noGrp="1"/>
          </p:cNvSpPr>
          <p:nvPr>
            <p:ph type="title" hasCustomPrompt="1"/>
          </p:nvPr>
        </p:nvSpPr>
        <p:spPr>
          <a:xfrm>
            <a:off x="234000" y="205978"/>
            <a:ext cx="8820000" cy="352822"/>
          </a:xfrm>
          <a:prstGeom prst="rect">
            <a:avLst/>
          </a:prstGeom>
        </p:spPr>
        <p:txBody>
          <a:bodyPr lIns="0" tIns="0" rIns="0" bIns="0" anchor="ctr">
            <a:noAutofit/>
          </a:bodyPr>
          <a:lstStyle>
            <a:lvl1pPr algn="l">
              <a:defRPr sz="2400">
                <a:solidFill>
                  <a:srgbClr val="00008F"/>
                </a:solidFill>
                <a:latin typeface="+mn-lt"/>
                <a:cs typeface="Arial" pitchFamily="34" charset="0"/>
              </a:defRPr>
            </a:lvl1pPr>
          </a:lstStyle>
          <a:p>
            <a:r>
              <a:rPr lang="en-US" noProof="0" dirty="0"/>
              <a:t>Title </a:t>
            </a:r>
          </a:p>
        </p:txBody>
      </p:sp>
      <p:sp>
        <p:nvSpPr>
          <p:cNvPr id="12" name="Espace réservé du texte 4"/>
          <p:cNvSpPr>
            <a:spLocks noGrp="1"/>
          </p:cNvSpPr>
          <p:nvPr>
            <p:ph type="body" sz="quarter" idx="11" hasCustomPrompt="1"/>
          </p:nvPr>
        </p:nvSpPr>
        <p:spPr>
          <a:xfrm>
            <a:off x="233999" y="571705"/>
            <a:ext cx="8820000" cy="285545"/>
          </a:xfrm>
          <a:prstGeom prst="rect">
            <a:avLst/>
          </a:prstGeom>
        </p:spPr>
        <p:txBody>
          <a:bodyPr lIns="0" tIns="0" rIns="0" bIns="0" anchor="ctr">
            <a:noAutofit/>
          </a:bodyPr>
          <a:lstStyle>
            <a:lvl1pPr marL="0" marR="0" indent="0" algn="l" defTabSz="913723" rtl="0" eaLnBrk="0" fontAlgn="base" latinLnBrk="0" hangingPunct="0">
              <a:lnSpc>
                <a:spcPct val="100000"/>
              </a:lnSpc>
              <a:spcBef>
                <a:spcPct val="20000"/>
              </a:spcBef>
              <a:spcAft>
                <a:spcPct val="0"/>
              </a:spcAft>
              <a:buClrTx/>
              <a:buSzTx/>
              <a:buFont typeface="Arial" charset="0"/>
              <a:buNone/>
              <a:tabLst/>
              <a:defRPr sz="1800">
                <a:solidFill>
                  <a:srgbClr val="00AEC6"/>
                </a:solidFill>
                <a:latin typeface="Source Sans Pro" pitchFamily="34" charset="0"/>
                <a:cs typeface="Arial" pitchFamily="34" charset="0"/>
              </a:defRPr>
            </a:lvl1pPr>
          </a:lstStyle>
          <a:p>
            <a:r>
              <a:rPr lang="en-US" dirty="0"/>
              <a:t>Subtitle or next title (optional)</a:t>
            </a:r>
          </a:p>
        </p:txBody>
      </p:sp>
      <p:sp>
        <p:nvSpPr>
          <p:cNvPr id="3" name="Espace réservé du texte 2"/>
          <p:cNvSpPr>
            <a:spLocks noGrp="1"/>
          </p:cNvSpPr>
          <p:nvPr>
            <p:ph type="body" sz="quarter" idx="12" hasCustomPrompt="1"/>
          </p:nvPr>
        </p:nvSpPr>
        <p:spPr>
          <a:xfrm>
            <a:off x="233997" y="1230406"/>
            <a:ext cx="4140000" cy="212632"/>
          </a:xfrm>
          <a:prstGeom prst="rect">
            <a:avLst/>
          </a:prstGeom>
        </p:spPr>
        <p:txBody>
          <a:bodyPr lIns="0" tIns="0" rIns="0" bIns="0"/>
          <a:lstStyle>
            <a:lvl1pPr marL="0" indent="0">
              <a:buNone/>
              <a:defRPr sz="1600">
                <a:solidFill>
                  <a:schemeClr val="tx2"/>
                </a:solidFill>
                <a:latin typeface="+mn-lt"/>
              </a:defRPr>
            </a:lvl1pPr>
            <a:lvl2pPr marL="0" indent="0">
              <a:buNone/>
              <a:defRPr sz="1200">
                <a:solidFill>
                  <a:schemeClr val="tx2"/>
                </a:solidFill>
                <a:latin typeface="+mn-lt"/>
              </a:defRPr>
            </a:lvl2pPr>
          </a:lstStyle>
          <a:p>
            <a:pPr lvl="0"/>
            <a:r>
              <a:rPr lang="en-US" dirty="0"/>
              <a:t>Chart title</a:t>
            </a:r>
          </a:p>
        </p:txBody>
      </p:sp>
      <p:sp>
        <p:nvSpPr>
          <p:cNvPr id="16" name="Espace réservé du texte 2"/>
          <p:cNvSpPr>
            <a:spLocks noGrp="1"/>
          </p:cNvSpPr>
          <p:nvPr>
            <p:ph type="body" sz="quarter" idx="14" hasCustomPrompt="1"/>
          </p:nvPr>
        </p:nvSpPr>
        <p:spPr>
          <a:xfrm>
            <a:off x="233997" y="1444719"/>
            <a:ext cx="4140000" cy="234063"/>
          </a:xfrm>
          <a:prstGeom prst="rect">
            <a:avLst/>
          </a:prstGeom>
        </p:spPr>
        <p:txBody>
          <a:bodyPr lIns="0" tIns="0" rIns="0" bIns="0"/>
          <a:lstStyle>
            <a:lvl1pPr marL="0" indent="0">
              <a:buNone/>
              <a:defRPr sz="1100">
                <a:solidFill>
                  <a:schemeClr val="tx2"/>
                </a:solidFill>
                <a:latin typeface="+mn-lt"/>
              </a:defRPr>
            </a:lvl1pPr>
            <a:lvl2pPr marL="0" indent="0">
              <a:buNone/>
              <a:defRPr sz="1200">
                <a:solidFill>
                  <a:schemeClr val="tx2"/>
                </a:solidFill>
                <a:latin typeface="+mn-lt"/>
              </a:defRPr>
            </a:lvl2pPr>
          </a:lstStyle>
          <a:p>
            <a:pPr lvl="0"/>
            <a:r>
              <a:rPr lang="en-US" dirty="0"/>
              <a:t>Chart subtitle</a:t>
            </a:r>
          </a:p>
        </p:txBody>
      </p:sp>
      <p:sp>
        <p:nvSpPr>
          <p:cNvPr id="4" name="Espace réservé du graphique 3"/>
          <p:cNvSpPr>
            <a:spLocks noGrp="1"/>
          </p:cNvSpPr>
          <p:nvPr>
            <p:ph type="chart" sz="quarter" idx="15" hasCustomPrompt="1"/>
          </p:nvPr>
        </p:nvSpPr>
        <p:spPr>
          <a:xfrm>
            <a:off x="233997" y="1778794"/>
            <a:ext cx="4140000" cy="2430000"/>
          </a:xfrm>
          <a:prstGeom prst="rect">
            <a:avLst/>
          </a:prstGeom>
        </p:spPr>
        <p:txBody>
          <a:bodyPr anchor="ctr"/>
          <a:lstStyle>
            <a:lvl1pPr marL="0" indent="0" algn="ctr">
              <a:buFontTx/>
              <a:buNone/>
              <a:defRPr sz="2000">
                <a:solidFill>
                  <a:schemeClr val="tx2"/>
                </a:solidFill>
                <a:latin typeface="+mn-lt"/>
              </a:defRPr>
            </a:lvl1pPr>
          </a:lstStyle>
          <a:p>
            <a:r>
              <a:rPr lang="en-US" dirty="0"/>
              <a:t>Click on the icon to add a graph</a:t>
            </a:r>
            <a:endParaRPr lang="fr-FR" dirty="0"/>
          </a:p>
        </p:txBody>
      </p:sp>
      <p:sp>
        <p:nvSpPr>
          <p:cNvPr id="22" name="Espace réservé du texte 2"/>
          <p:cNvSpPr>
            <a:spLocks noGrp="1"/>
          </p:cNvSpPr>
          <p:nvPr>
            <p:ph type="body" sz="quarter" idx="16" hasCustomPrompt="1"/>
          </p:nvPr>
        </p:nvSpPr>
        <p:spPr>
          <a:xfrm>
            <a:off x="4570413" y="1230406"/>
            <a:ext cx="4140000" cy="212632"/>
          </a:xfrm>
          <a:prstGeom prst="rect">
            <a:avLst/>
          </a:prstGeom>
        </p:spPr>
        <p:txBody>
          <a:bodyPr lIns="0" tIns="0" rIns="0" bIns="0"/>
          <a:lstStyle>
            <a:lvl1pPr marL="0" indent="0">
              <a:buNone/>
              <a:defRPr sz="1600">
                <a:solidFill>
                  <a:schemeClr val="tx2"/>
                </a:solidFill>
                <a:latin typeface="+mn-lt"/>
              </a:defRPr>
            </a:lvl1pPr>
            <a:lvl2pPr marL="0" indent="0">
              <a:buNone/>
              <a:defRPr sz="1200">
                <a:solidFill>
                  <a:schemeClr val="tx2"/>
                </a:solidFill>
                <a:latin typeface="+mn-lt"/>
              </a:defRPr>
            </a:lvl2pPr>
          </a:lstStyle>
          <a:p>
            <a:pPr lvl="0"/>
            <a:r>
              <a:rPr lang="en-US" dirty="0"/>
              <a:t>Chart title</a:t>
            </a:r>
          </a:p>
        </p:txBody>
      </p:sp>
      <p:sp>
        <p:nvSpPr>
          <p:cNvPr id="23" name="Espace réservé du texte 2"/>
          <p:cNvSpPr>
            <a:spLocks noGrp="1"/>
          </p:cNvSpPr>
          <p:nvPr>
            <p:ph type="body" sz="quarter" idx="17" hasCustomPrompt="1"/>
          </p:nvPr>
        </p:nvSpPr>
        <p:spPr>
          <a:xfrm>
            <a:off x="4570413" y="1444719"/>
            <a:ext cx="4140000" cy="234063"/>
          </a:xfrm>
          <a:prstGeom prst="rect">
            <a:avLst/>
          </a:prstGeom>
        </p:spPr>
        <p:txBody>
          <a:bodyPr lIns="0" tIns="0" rIns="0" bIns="0"/>
          <a:lstStyle>
            <a:lvl1pPr marL="0" indent="0">
              <a:buNone/>
              <a:defRPr sz="1100">
                <a:solidFill>
                  <a:schemeClr val="tx2"/>
                </a:solidFill>
                <a:latin typeface="+mn-lt"/>
              </a:defRPr>
            </a:lvl1pPr>
            <a:lvl2pPr marL="0" indent="0">
              <a:buNone/>
              <a:defRPr sz="1200">
                <a:solidFill>
                  <a:schemeClr val="tx2"/>
                </a:solidFill>
                <a:latin typeface="+mn-lt"/>
              </a:defRPr>
            </a:lvl2pPr>
          </a:lstStyle>
          <a:p>
            <a:pPr lvl="0"/>
            <a:r>
              <a:rPr lang="en-US" dirty="0"/>
              <a:t>Chart subtitle</a:t>
            </a:r>
          </a:p>
        </p:txBody>
      </p:sp>
      <p:sp>
        <p:nvSpPr>
          <p:cNvPr id="24" name="Espace réservé du graphique 3"/>
          <p:cNvSpPr>
            <a:spLocks noGrp="1"/>
          </p:cNvSpPr>
          <p:nvPr>
            <p:ph type="chart" sz="quarter" idx="18" hasCustomPrompt="1"/>
          </p:nvPr>
        </p:nvSpPr>
        <p:spPr>
          <a:xfrm>
            <a:off x="4570413" y="1778794"/>
            <a:ext cx="4140000" cy="2430000"/>
          </a:xfrm>
          <a:prstGeom prst="rect">
            <a:avLst/>
          </a:prstGeom>
        </p:spPr>
        <p:txBody>
          <a:bodyPr anchor="ctr"/>
          <a:lstStyle>
            <a:lvl1pPr marL="0" marR="0" indent="0" algn="ctr" defTabSz="913723" rtl="0" eaLnBrk="0" fontAlgn="base" latinLnBrk="0" hangingPunct="0">
              <a:lnSpc>
                <a:spcPct val="100000"/>
              </a:lnSpc>
              <a:spcBef>
                <a:spcPct val="20000"/>
              </a:spcBef>
              <a:spcAft>
                <a:spcPct val="0"/>
              </a:spcAft>
              <a:buClrTx/>
              <a:buSzTx/>
              <a:buFontTx/>
              <a:buNone/>
              <a:tabLst/>
              <a:defRPr sz="2000">
                <a:solidFill>
                  <a:schemeClr val="tx2"/>
                </a:solidFill>
                <a:latin typeface="+mn-lt"/>
              </a:defRPr>
            </a:lvl1pPr>
          </a:lstStyle>
          <a:p>
            <a:r>
              <a:rPr lang="en-US" dirty="0"/>
              <a:t>Click on the icon to add a graph</a:t>
            </a:r>
            <a:endParaRPr lang="fr-FR" dirty="0"/>
          </a:p>
        </p:txBody>
      </p:sp>
      <p:pic>
        <p:nvPicPr>
          <p:cNvPr id="13" name="Logo AXA" descr="\\Mac\AllFiles\Volumes\DOSSIERS EN COURS\17_1098 AXA_Creation_gabarits\elements\png\new_logo_axa_rgb.png"/>
          <p:cNvPicPr>
            <a:picLocks noChangeAspect="1" noChangeArrowheads="1"/>
          </p:cNvPicPr>
          <p:nvPr userDrawn="1"/>
        </p:nvPicPr>
        <p:blipFill>
          <a:blip r:embed="rId2" cstate="print"/>
          <a:srcRect/>
          <a:stretch>
            <a:fillRect/>
          </a:stretch>
        </p:blipFill>
        <p:spPr bwMode="auto">
          <a:xfrm>
            <a:off x="8881546" y="4877227"/>
            <a:ext cx="176979" cy="177047"/>
          </a:xfrm>
          <a:prstGeom prst="rect">
            <a:avLst/>
          </a:prstGeom>
          <a:noFill/>
          <a:ln w="9525">
            <a:noFill/>
            <a:miter lim="800000"/>
            <a:headEnd/>
            <a:tailEnd/>
          </a:ln>
        </p:spPr>
      </p:pic>
      <p:sp>
        <p:nvSpPr>
          <p:cNvPr id="14" name="Espace réservé de la date 2"/>
          <p:cNvSpPr>
            <a:spLocks noGrp="1"/>
          </p:cNvSpPr>
          <p:nvPr>
            <p:ph type="dt" sz="half" idx="10"/>
          </p:nvPr>
        </p:nvSpPr>
        <p:spPr>
          <a:xfrm>
            <a:off x="500253" y="4906460"/>
            <a:ext cx="2215515" cy="175022"/>
          </a:xfrm>
        </p:spPr>
        <p:txBody>
          <a:bodyPr/>
          <a:lstStyle/>
          <a:p>
            <a:r>
              <a:rPr lang="en-US" noProof="0"/>
              <a:t>Title of the presentation l Date</a:t>
            </a:r>
            <a:endParaRPr lang="en-US" noProof="0" dirty="0"/>
          </a:p>
        </p:txBody>
      </p:sp>
      <p:sp>
        <p:nvSpPr>
          <p:cNvPr id="15" name="Espace réservé du pied de page 3"/>
          <p:cNvSpPr>
            <a:spLocks noGrp="1"/>
          </p:cNvSpPr>
          <p:nvPr>
            <p:ph type="ftr" sz="quarter" idx="19"/>
          </p:nvPr>
        </p:nvSpPr>
        <p:spPr>
          <a:xfrm>
            <a:off x="3326957" y="4906460"/>
            <a:ext cx="2474912" cy="175022"/>
          </a:xfrm>
        </p:spPr>
        <p:txBody>
          <a:bodyPr/>
          <a:lstStyle/>
          <a:p>
            <a:r>
              <a:rPr lang="en-US" noProof="0"/>
              <a:t>CONFIDENTIALITY LEVEL</a:t>
            </a:r>
            <a:endParaRPr lang="en-US" noProof="0" dirty="0"/>
          </a:p>
        </p:txBody>
      </p:sp>
    </p:spTree>
    <p:extLst>
      <p:ext uri="{BB962C8B-B14F-4D97-AF65-F5344CB8AC3E}">
        <p14:creationId xmlns:p14="http://schemas.microsoft.com/office/powerpoint/2010/main" val="1303353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Histogram x4">
    <p:spTree>
      <p:nvGrpSpPr>
        <p:cNvPr id="1" name=""/>
        <p:cNvGrpSpPr/>
        <p:nvPr/>
      </p:nvGrpSpPr>
      <p:grpSpPr>
        <a:xfrm>
          <a:off x="0" y="0"/>
          <a:ext cx="0" cy="0"/>
          <a:chOff x="0" y="0"/>
          <a:chExt cx="0" cy="0"/>
        </a:xfrm>
      </p:grpSpPr>
      <p:sp>
        <p:nvSpPr>
          <p:cNvPr id="11" name="Sommaire"/>
          <p:cNvSpPr>
            <a:spLocks noGrp="1"/>
          </p:cNvSpPr>
          <p:nvPr>
            <p:ph type="title" hasCustomPrompt="1"/>
          </p:nvPr>
        </p:nvSpPr>
        <p:spPr>
          <a:xfrm>
            <a:off x="234000" y="205978"/>
            <a:ext cx="8820000" cy="352822"/>
          </a:xfrm>
          <a:prstGeom prst="rect">
            <a:avLst/>
          </a:prstGeom>
        </p:spPr>
        <p:txBody>
          <a:bodyPr lIns="0" tIns="0" rIns="0" bIns="0" anchor="ctr">
            <a:noAutofit/>
          </a:bodyPr>
          <a:lstStyle>
            <a:lvl1pPr algn="l">
              <a:defRPr sz="2400">
                <a:solidFill>
                  <a:srgbClr val="00008F"/>
                </a:solidFill>
                <a:latin typeface="+mn-lt"/>
                <a:cs typeface="Arial" pitchFamily="34" charset="0"/>
              </a:defRPr>
            </a:lvl1pPr>
          </a:lstStyle>
          <a:p>
            <a:r>
              <a:rPr lang="en-US" noProof="0" dirty="0"/>
              <a:t>Title </a:t>
            </a:r>
          </a:p>
        </p:txBody>
      </p:sp>
      <p:sp>
        <p:nvSpPr>
          <p:cNvPr id="12" name="Espace réservé du texte 4"/>
          <p:cNvSpPr>
            <a:spLocks noGrp="1"/>
          </p:cNvSpPr>
          <p:nvPr>
            <p:ph type="body" sz="quarter" idx="11" hasCustomPrompt="1"/>
          </p:nvPr>
        </p:nvSpPr>
        <p:spPr>
          <a:xfrm>
            <a:off x="233999" y="571705"/>
            <a:ext cx="8820000" cy="285545"/>
          </a:xfrm>
          <a:prstGeom prst="rect">
            <a:avLst/>
          </a:prstGeom>
        </p:spPr>
        <p:txBody>
          <a:bodyPr lIns="0" tIns="0" rIns="0" bIns="0" anchor="ctr">
            <a:noAutofit/>
          </a:bodyPr>
          <a:lstStyle>
            <a:lvl1pPr marL="0" indent="0">
              <a:buNone/>
              <a:defRPr sz="1800">
                <a:solidFill>
                  <a:srgbClr val="00AEC6"/>
                </a:solidFill>
                <a:latin typeface="Source Sans Pro" pitchFamily="34" charset="0"/>
                <a:cs typeface="Arial" pitchFamily="34" charset="0"/>
              </a:defRPr>
            </a:lvl1pPr>
          </a:lstStyle>
          <a:p>
            <a:r>
              <a:rPr lang="en-US" dirty="0"/>
              <a:t>Subtitle or next title (optional)</a:t>
            </a:r>
          </a:p>
        </p:txBody>
      </p:sp>
      <p:sp>
        <p:nvSpPr>
          <p:cNvPr id="3" name="Espace réservé du texte 2"/>
          <p:cNvSpPr>
            <a:spLocks noGrp="1"/>
          </p:cNvSpPr>
          <p:nvPr>
            <p:ph type="body" sz="quarter" idx="12" hasCustomPrompt="1"/>
          </p:nvPr>
        </p:nvSpPr>
        <p:spPr>
          <a:xfrm>
            <a:off x="233997" y="1230406"/>
            <a:ext cx="4140000" cy="212632"/>
          </a:xfrm>
          <a:prstGeom prst="rect">
            <a:avLst/>
          </a:prstGeom>
        </p:spPr>
        <p:txBody>
          <a:bodyPr lIns="0" tIns="0" rIns="0" bIns="0"/>
          <a:lstStyle>
            <a:lvl1pPr marL="0" indent="0">
              <a:buNone/>
              <a:defRPr sz="1600">
                <a:solidFill>
                  <a:schemeClr val="tx2"/>
                </a:solidFill>
                <a:latin typeface="+mn-lt"/>
              </a:defRPr>
            </a:lvl1pPr>
            <a:lvl2pPr marL="0" indent="0">
              <a:buNone/>
              <a:defRPr sz="1200">
                <a:solidFill>
                  <a:schemeClr val="tx2"/>
                </a:solidFill>
                <a:latin typeface="+mn-lt"/>
              </a:defRPr>
            </a:lvl2pPr>
          </a:lstStyle>
          <a:p>
            <a:pPr lvl="0"/>
            <a:r>
              <a:rPr lang="en-US" dirty="0"/>
              <a:t>Chart title</a:t>
            </a:r>
          </a:p>
        </p:txBody>
      </p:sp>
      <p:sp>
        <p:nvSpPr>
          <p:cNvPr id="16" name="Espace réservé du texte 2"/>
          <p:cNvSpPr>
            <a:spLocks noGrp="1"/>
          </p:cNvSpPr>
          <p:nvPr>
            <p:ph type="body" sz="quarter" idx="14" hasCustomPrompt="1"/>
          </p:nvPr>
        </p:nvSpPr>
        <p:spPr>
          <a:xfrm>
            <a:off x="233997" y="1444719"/>
            <a:ext cx="4140000" cy="234063"/>
          </a:xfrm>
          <a:prstGeom prst="rect">
            <a:avLst/>
          </a:prstGeom>
        </p:spPr>
        <p:txBody>
          <a:bodyPr lIns="0" tIns="0" rIns="0" bIns="0"/>
          <a:lstStyle>
            <a:lvl1pPr marL="0" indent="0">
              <a:buNone/>
              <a:defRPr sz="1100">
                <a:solidFill>
                  <a:schemeClr val="tx2"/>
                </a:solidFill>
                <a:latin typeface="+mn-lt"/>
              </a:defRPr>
            </a:lvl1pPr>
            <a:lvl2pPr marL="0" indent="0">
              <a:buNone/>
              <a:defRPr sz="1200">
                <a:solidFill>
                  <a:schemeClr val="tx2"/>
                </a:solidFill>
                <a:latin typeface="+mn-lt"/>
              </a:defRPr>
            </a:lvl2pPr>
          </a:lstStyle>
          <a:p>
            <a:pPr lvl="0"/>
            <a:r>
              <a:rPr lang="en-US" dirty="0"/>
              <a:t>Chart subtitle</a:t>
            </a:r>
          </a:p>
        </p:txBody>
      </p:sp>
      <p:sp>
        <p:nvSpPr>
          <p:cNvPr id="4" name="Espace réservé du graphique 3"/>
          <p:cNvSpPr>
            <a:spLocks noGrp="1"/>
          </p:cNvSpPr>
          <p:nvPr>
            <p:ph type="chart" sz="quarter" idx="15" hasCustomPrompt="1"/>
          </p:nvPr>
        </p:nvSpPr>
        <p:spPr>
          <a:xfrm>
            <a:off x="233997" y="1778794"/>
            <a:ext cx="4140000" cy="1150144"/>
          </a:xfrm>
          <a:prstGeom prst="rect">
            <a:avLst/>
          </a:prstGeom>
        </p:spPr>
        <p:txBody>
          <a:bodyPr anchor="ctr"/>
          <a:lstStyle>
            <a:lvl1pPr marL="0" indent="0" algn="ctr">
              <a:buFontTx/>
              <a:buNone/>
              <a:defRPr sz="2000">
                <a:solidFill>
                  <a:schemeClr val="tx2"/>
                </a:solidFill>
                <a:latin typeface="+mn-lt"/>
              </a:defRPr>
            </a:lvl1pPr>
          </a:lstStyle>
          <a:p>
            <a:r>
              <a:rPr lang="en-US" dirty="0"/>
              <a:t>Click on the icon to add a graph</a:t>
            </a:r>
          </a:p>
        </p:txBody>
      </p:sp>
      <p:sp>
        <p:nvSpPr>
          <p:cNvPr id="22" name="Espace réservé du texte 2"/>
          <p:cNvSpPr>
            <a:spLocks noGrp="1"/>
          </p:cNvSpPr>
          <p:nvPr>
            <p:ph type="body" sz="quarter" idx="16" hasCustomPrompt="1"/>
          </p:nvPr>
        </p:nvSpPr>
        <p:spPr>
          <a:xfrm>
            <a:off x="4611357" y="1230406"/>
            <a:ext cx="4140000" cy="212632"/>
          </a:xfrm>
          <a:prstGeom prst="rect">
            <a:avLst/>
          </a:prstGeom>
        </p:spPr>
        <p:txBody>
          <a:bodyPr lIns="0" tIns="0" rIns="0" bIns="0"/>
          <a:lstStyle>
            <a:lvl1pPr marL="0" indent="0">
              <a:buNone/>
              <a:defRPr sz="1600">
                <a:solidFill>
                  <a:schemeClr val="tx2"/>
                </a:solidFill>
                <a:latin typeface="+mn-lt"/>
              </a:defRPr>
            </a:lvl1pPr>
            <a:lvl2pPr marL="0" indent="0">
              <a:buNone/>
              <a:defRPr sz="1200">
                <a:solidFill>
                  <a:schemeClr val="tx2"/>
                </a:solidFill>
                <a:latin typeface="+mn-lt"/>
              </a:defRPr>
            </a:lvl2pPr>
          </a:lstStyle>
          <a:p>
            <a:pPr lvl="0"/>
            <a:r>
              <a:rPr lang="en-US" dirty="0"/>
              <a:t>Chart title</a:t>
            </a:r>
          </a:p>
        </p:txBody>
      </p:sp>
      <p:sp>
        <p:nvSpPr>
          <p:cNvPr id="23" name="Espace réservé du texte 2"/>
          <p:cNvSpPr>
            <a:spLocks noGrp="1"/>
          </p:cNvSpPr>
          <p:nvPr>
            <p:ph type="body" sz="quarter" idx="17" hasCustomPrompt="1"/>
          </p:nvPr>
        </p:nvSpPr>
        <p:spPr>
          <a:xfrm>
            <a:off x="4611357" y="1444719"/>
            <a:ext cx="4140000" cy="234063"/>
          </a:xfrm>
          <a:prstGeom prst="rect">
            <a:avLst/>
          </a:prstGeom>
        </p:spPr>
        <p:txBody>
          <a:bodyPr lIns="0" tIns="0" rIns="0" bIns="0"/>
          <a:lstStyle>
            <a:lvl1pPr marL="0" indent="0">
              <a:buNone/>
              <a:defRPr sz="1100">
                <a:solidFill>
                  <a:schemeClr val="tx2"/>
                </a:solidFill>
                <a:latin typeface="+mn-lt"/>
              </a:defRPr>
            </a:lvl1pPr>
            <a:lvl2pPr marL="0" indent="0">
              <a:buNone/>
              <a:defRPr sz="1200">
                <a:solidFill>
                  <a:schemeClr val="tx2"/>
                </a:solidFill>
                <a:latin typeface="+mn-lt"/>
              </a:defRPr>
            </a:lvl2pPr>
          </a:lstStyle>
          <a:p>
            <a:pPr lvl="0"/>
            <a:r>
              <a:rPr lang="en-US" dirty="0"/>
              <a:t>Chart subtitle</a:t>
            </a:r>
          </a:p>
        </p:txBody>
      </p:sp>
      <p:sp>
        <p:nvSpPr>
          <p:cNvPr id="24" name="Espace réservé du graphique 3"/>
          <p:cNvSpPr>
            <a:spLocks noGrp="1"/>
          </p:cNvSpPr>
          <p:nvPr>
            <p:ph type="chart" sz="quarter" idx="18" hasCustomPrompt="1"/>
          </p:nvPr>
        </p:nvSpPr>
        <p:spPr>
          <a:xfrm>
            <a:off x="4611357" y="1778794"/>
            <a:ext cx="4140000" cy="1150144"/>
          </a:xfrm>
          <a:prstGeom prst="rect">
            <a:avLst/>
          </a:prstGeom>
        </p:spPr>
        <p:txBody>
          <a:bodyPr anchor="ctr"/>
          <a:lstStyle>
            <a:lvl1pPr marL="0" indent="0" algn="ctr">
              <a:buFontTx/>
              <a:buNone/>
              <a:defRPr sz="2000">
                <a:solidFill>
                  <a:schemeClr val="tx2"/>
                </a:solidFill>
                <a:latin typeface="+mn-lt"/>
              </a:defRPr>
            </a:lvl1pPr>
          </a:lstStyle>
          <a:p>
            <a:r>
              <a:rPr lang="en-US" dirty="0"/>
              <a:t>Click on the icon to add a graph</a:t>
            </a:r>
          </a:p>
        </p:txBody>
      </p:sp>
      <p:sp>
        <p:nvSpPr>
          <p:cNvPr id="13" name="Espace réservé du texte 2"/>
          <p:cNvSpPr>
            <a:spLocks noGrp="1"/>
          </p:cNvSpPr>
          <p:nvPr>
            <p:ph type="body" sz="quarter" idx="19" hasCustomPrompt="1"/>
          </p:nvPr>
        </p:nvSpPr>
        <p:spPr>
          <a:xfrm>
            <a:off x="233997" y="3073494"/>
            <a:ext cx="4140000" cy="212632"/>
          </a:xfrm>
          <a:prstGeom prst="rect">
            <a:avLst/>
          </a:prstGeom>
        </p:spPr>
        <p:txBody>
          <a:bodyPr lIns="0" tIns="0" rIns="0" bIns="0"/>
          <a:lstStyle>
            <a:lvl1pPr marL="0" indent="0">
              <a:buNone/>
              <a:defRPr sz="1600">
                <a:solidFill>
                  <a:schemeClr val="tx2"/>
                </a:solidFill>
                <a:latin typeface="+mn-lt"/>
              </a:defRPr>
            </a:lvl1pPr>
            <a:lvl2pPr marL="0" indent="0">
              <a:buNone/>
              <a:defRPr sz="1200">
                <a:solidFill>
                  <a:schemeClr val="tx2"/>
                </a:solidFill>
                <a:latin typeface="+mn-lt"/>
              </a:defRPr>
            </a:lvl2pPr>
          </a:lstStyle>
          <a:p>
            <a:pPr lvl="0"/>
            <a:r>
              <a:rPr lang="en-US" dirty="0"/>
              <a:t>Chart title</a:t>
            </a:r>
          </a:p>
        </p:txBody>
      </p:sp>
      <p:sp>
        <p:nvSpPr>
          <p:cNvPr id="14" name="Espace réservé du texte 2"/>
          <p:cNvSpPr>
            <a:spLocks noGrp="1"/>
          </p:cNvSpPr>
          <p:nvPr>
            <p:ph type="body" sz="quarter" idx="20" hasCustomPrompt="1"/>
          </p:nvPr>
        </p:nvSpPr>
        <p:spPr>
          <a:xfrm>
            <a:off x="233997" y="3287807"/>
            <a:ext cx="4140000" cy="234063"/>
          </a:xfrm>
          <a:prstGeom prst="rect">
            <a:avLst/>
          </a:prstGeom>
        </p:spPr>
        <p:txBody>
          <a:bodyPr lIns="0" tIns="0" rIns="0" bIns="0"/>
          <a:lstStyle>
            <a:lvl1pPr marL="0" indent="0">
              <a:buNone/>
              <a:defRPr sz="1100">
                <a:solidFill>
                  <a:schemeClr val="tx2"/>
                </a:solidFill>
                <a:latin typeface="+mn-lt"/>
              </a:defRPr>
            </a:lvl1pPr>
            <a:lvl2pPr marL="0" indent="0">
              <a:buNone/>
              <a:defRPr sz="1200">
                <a:solidFill>
                  <a:schemeClr val="tx2"/>
                </a:solidFill>
                <a:latin typeface="+mn-lt"/>
              </a:defRPr>
            </a:lvl2pPr>
          </a:lstStyle>
          <a:p>
            <a:pPr lvl="0"/>
            <a:r>
              <a:rPr lang="en-US" dirty="0"/>
              <a:t>Chart subtitle</a:t>
            </a:r>
          </a:p>
        </p:txBody>
      </p:sp>
      <p:sp>
        <p:nvSpPr>
          <p:cNvPr id="15" name="Espace réservé du graphique 3"/>
          <p:cNvSpPr>
            <a:spLocks noGrp="1"/>
          </p:cNvSpPr>
          <p:nvPr>
            <p:ph type="chart" sz="quarter" idx="21" hasCustomPrompt="1"/>
          </p:nvPr>
        </p:nvSpPr>
        <p:spPr>
          <a:xfrm>
            <a:off x="233997" y="3621882"/>
            <a:ext cx="4140000" cy="1150144"/>
          </a:xfrm>
          <a:prstGeom prst="rect">
            <a:avLst/>
          </a:prstGeom>
        </p:spPr>
        <p:txBody>
          <a:bodyPr anchor="ctr"/>
          <a:lstStyle>
            <a:lvl1pPr marL="0" indent="0" algn="ctr">
              <a:buFontTx/>
              <a:buNone/>
              <a:defRPr sz="2000">
                <a:solidFill>
                  <a:schemeClr val="tx2"/>
                </a:solidFill>
                <a:latin typeface="+mn-lt"/>
              </a:defRPr>
            </a:lvl1pPr>
          </a:lstStyle>
          <a:p>
            <a:r>
              <a:rPr lang="en-US" dirty="0"/>
              <a:t>Click on the icon to add a graph</a:t>
            </a:r>
          </a:p>
        </p:txBody>
      </p:sp>
      <p:sp>
        <p:nvSpPr>
          <p:cNvPr id="17" name="Espace réservé du texte 2"/>
          <p:cNvSpPr>
            <a:spLocks noGrp="1"/>
          </p:cNvSpPr>
          <p:nvPr>
            <p:ph type="body" sz="quarter" idx="22" hasCustomPrompt="1"/>
          </p:nvPr>
        </p:nvSpPr>
        <p:spPr>
          <a:xfrm>
            <a:off x="4611357" y="3073494"/>
            <a:ext cx="4140000" cy="212632"/>
          </a:xfrm>
          <a:prstGeom prst="rect">
            <a:avLst/>
          </a:prstGeom>
        </p:spPr>
        <p:txBody>
          <a:bodyPr lIns="0" tIns="0" rIns="0" bIns="0"/>
          <a:lstStyle>
            <a:lvl1pPr marL="0" indent="0">
              <a:buNone/>
              <a:defRPr sz="1600">
                <a:solidFill>
                  <a:schemeClr val="tx2"/>
                </a:solidFill>
                <a:latin typeface="+mn-lt"/>
              </a:defRPr>
            </a:lvl1pPr>
            <a:lvl2pPr marL="0" indent="0">
              <a:buNone/>
              <a:defRPr sz="1200">
                <a:solidFill>
                  <a:schemeClr val="tx2"/>
                </a:solidFill>
                <a:latin typeface="+mn-lt"/>
              </a:defRPr>
            </a:lvl2pPr>
          </a:lstStyle>
          <a:p>
            <a:pPr lvl="0"/>
            <a:r>
              <a:rPr lang="en-US" dirty="0"/>
              <a:t>Chart title</a:t>
            </a:r>
          </a:p>
        </p:txBody>
      </p:sp>
      <p:sp>
        <p:nvSpPr>
          <p:cNvPr id="18" name="Espace réservé du texte 2"/>
          <p:cNvSpPr>
            <a:spLocks noGrp="1"/>
          </p:cNvSpPr>
          <p:nvPr>
            <p:ph type="body" sz="quarter" idx="23" hasCustomPrompt="1"/>
          </p:nvPr>
        </p:nvSpPr>
        <p:spPr>
          <a:xfrm>
            <a:off x="4611357" y="3287807"/>
            <a:ext cx="4140000" cy="234063"/>
          </a:xfrm>
          <a:prstGeom prst="rect">
            <a:avLst/>
          </a:prstGeom>
        </p:spPr>
        <p:txBody>
          <a:bodyPr lIns="0" tIns="0" rIns="0" bIns="0"/>
          <a:lstStyle>
            <a:lvl1pPr marL="0" indent="0">
              <a:buNone/>
              <a:defRPr sz="1100">
                <a:solidFill>
                  <a:schemeClr val="tx2"/>
                </a:solidFill>
                <a:latin typeface="+mn-lt"/>
              </a:defRPr>
            </a:lvl1pPr>
            <a:lvl2pPr marL="0" indent="0">
              <a:buNone/>
              <a:defRPr sz="1200">
                <a:solidFill>
                  <a:schemeClr val="tx2"/>
                </a:solidFill>
                <a:latin typeface="+mn-lt"/>
              </a:defRPr>
            </a:lvl2pPr>
          </a:lstStyle>
          <a:p>
            <a:pPr lvl="0"/>
            <a:r>
              <a:rPr lang="en-US" dirty="0"/>
              <a:t>Chart subtitle</a:t>
            </a:r>
          </a:p>
        </p:txBody>
      </p:sp>
      <p:sp>
        <p:nvSpPr>
          <p:cNvPr id="19" name="Espace réservé du graphique 3"/>
          <p:cNvSpPr>
            <a:spLocks noGrp="1"/>
          </p:cNvSpPr>
          <p:nvPr>
            <p:ph type="chart" sz="quarter" idx="24" hasCustomPrompt="1"/>
          </p:nvPr>
        </p:nvSpPr>
        <p:spPr>
          <a:xfrm>
            <a:off x="4611357" y="3621882"/>
            <a:ext cx="4140000" cy="1150144"/>
          </a:xfrm>
          <a:prstGeom prst="rect">
            <a:avLst/>
          </a:prstGeom>
        </p:spPr>
        <p:txBody>
          <a:bodyPr anchor="ctr"/>
          <a:lstStyle>
            <a:lvl1pPr marL="0" indent="0" algn="ctr">
              <a:buFontTx/>
              <a:buNone/>
              <a:defRPr sz="2000">
                <a:solidFill>
                  <a:schemeClr val="tx2"/>
                </a:solidFill>
                <a:latin typeface="+mn-lt"/>
              </a:defRPr>
            </a:lvl1pPr>
          </a:lstStyle>
          <a:p>
            <a:r>
              <a:rPr lang="en-US" dirty="0"/>
              <a:t>Click on the icon to add a graph</a:t>
            </a:r>
          </a:p>
        </p:txBody>
      </p:sp>
      <p:pic>
        <p:nvPicPr>
          <p:cNvPr id="20" name="Logo AXA" descr="\\Mac\AllFiles\Volumes\DOSSIERS EN COURS\17_1098 AXA_Creation_gabarits\elements\png\new_logo_axa_rgb.png"/>
          <p:cNvPicPr>
            <a:picLocks noChangeAspect="1" noChangeArrowheads="1"/>
          </p:cNvPicPr>
          <p:nvPr userDrawn="1"/>
        </p:nvPicPr>
        <p:blipFill>
          <a:blip r:embed="rId2" cstate="print"/>
          <a:srcRect/>
          <a:stretch>
            <a:fillRect/>
          </a:stretch>
        </p:blipFill>
        <p:spPr bwMode="auto">
          <a:xfrm>
            <a:off x="8881546" y="4877227"/>
            <a:ext cx="176979" cy="177047"/>
          </a:xfrm>
          <a:prstGeom prst="rect">
            <a:avLst/>
          </a:prstGeom>
          <a:noFill/>
          <a:ln w="9525">
            <a:noFill/>
            <a:miter lim="800000"/>
            <a:headEnd/>
            <a:tailEnd/>
          </a:ln>
        </p:spPr>
      </p:pic>
      <p:sp>
        <p:nvSpPr>
          <p:cNvPr id="21" name="Espace réservé de la date 2"/>
          <p:cNvSpPr>
            <a:spLocks noGrp="1"/>
          </p:cNvSpPr>
          <p:nvPr>
            <p:ph type="dt" sz="half" idx="10"/>
          </p:nvPr>
        </p:nvSpPr>
        <p:spPr>
          <a:xfrm>
            <a:off x="500253" y="4906460"/>
            <a:ext cx="2215515" cy="175022"/>
          </a:xfrm>
        </p:spPr>
        <p:txBody>
          <a:bodyPr/>
          <a:lstStyle/>
          <a:p>
            <a:r>
              <a:rPr lang="en-US" noProof="0"/>
              <a:t>Title of the presentation l Date</a:t>
            </a:r>
            <a:endParaRPr lang="en-US" noProof="0" dirty="0"/>
          </a:p>
        </p:txBody>
      </p:sp>
      <p:sp>
        <p:nvSpPr>
          <p:cNvPr id="25" name="Espace réservé du pied de page 3"/>
          <p:cNvSpPr>
            <a:spLocks noGrp="1"/>
          </p:cNvSpPr>
          <p:nvPr>
            <p:ph type="ftr" sz="quarter" idx="25"/>
          </p:nvPr>
        </p:nvSpPr>
        <p:spPr>
          <a:xfrm>
            <a:off x="3326957" y="4906460"/>
            <a:ext cx="2474912" cy="175022"/>
          </a:xfrm>
        </p:spPr>
        <p:txBody>
          <a:bodyPr/>
          <a:lstStyle/>
          <a:p>
            <a:r>
              <a:rPr lang="en-US" noProof="0"/>
              <a:t>CONFIDENTIALITY LEVEL</a:t>
            </a:r>
            <a:endParaRPr lang="en-US" noProof="0" dirty="0"/>
          </a:p>
        </p:txBody>
      </p:sp>
    </p:spTree>
    <p:extLst>
      <p:ext uri="{BB962C8B-B14F-4D97-AF65-F5344CB8AC3E}">
        <p14:creationId xmlns:p14="http://schemas.microsoft.com/office/powerpoint/2010/main" val="24155032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ie chart">
    <p:spTree>
      <p:nvGrpSpPr>
        <p:cNvPr id="1" name=""/>
        <p:cNvGrpSpPr/>
        <p:nvPr/>
      </p:nvGrpSpPr>
      <p:grpSpPr>
        <a:xfrm>
          <a:off x="0" y="0"/>
          <a:ext cx="0" cy="0"/>
          <a:chOff x="0" y="0"/>
          <a:chExt cx="0" cy="0"/>
        </a:xfrm>
      </p:grpSpPr>
      <p:sp>
        <p:nvSpPr>
          <p:cNvPr id="11" name="Sommaire"/>
          <p:cNvSpPr>
            <a:spLocks noGrp="1"/>
          </p:cNvSpPr>
          <p:nvPr>
            <p:ph type="title" hasCustomPrompt="1"/>
          </p:nvPr>
        </p:nvSpPr>
        <p:spPr>
          <a:xfrm>
            <a:off x="234000" y="205978"/>
            <a:ext cx="8820000" cy="352822"/>
          </a:xfrm>
          <a:prstGeom prst="rect">
            <a:avLst/>
          </a:prstGeom>
        </p:spPr>
        <p:txBody>
          <a:bodyPr lIns="0" tIns="0" rIns="0" bIns="0" anchor="ctr">
            <a:noAutofit/>
          </a:bodyPr>
          <a:lstStyle>
            <a:lvl1pPr algn="l">
              <a:defRPr sz="2400">
                <a:solidFill>
                  <a:srgbClr val="00008F"/>
                </a:solidFill>
                <a:latin typeface="+mn-lt"/>
                <a:cs typeface="Arial" pitchFamily="34" charset="0"/>
              </a:defRPr>
            </a:lvl1pPr>
          </a:lstStyle>
          <a:p>
            <a:r>
              <a:rPr lang="en-US" noProof="0" dirty="0"/>
              <a:t>Title </a:t>
            </a:r>
          </a:p>
        </p:txBody>
      </p:sp>
      <p:sp>
        <p:nvSpPr>
          <p:cNvPr id="12" name="Espace réservé du texte 4"/>
          <p:cNvSpPr>
            <a:spLocks noGrp="1"/>
          </p:cNvSpPr>
          <p:nvPr>
            <p:ph type="body" sz="quarter" idx="11" hasCustomPrompt="1"/>
          </p:nvPr>
        </p:nvSpPr>
        <p:spPr>
          <a:xfrm>
            <a:off x="233999" y="571705"/>
            <a:ext cx="8820000" cy="285545"/>
          </a:xfrm>
          <a:prstGeom prst="rect">
            <a:avLst/>
          </a:prstGeom>
        </p:spPr>
        <p:txBody>
          <a:bodyPr lIns="0" tIns="0" rIns="0" bIns="0" anchor="ctr">
            <a:noAutofit/>
          </a:bodyPr>
          <a:lstStyle>
            <a:lvl1pPr marL="0" indent="0">
              <a:buNone/>
              <a:defRPr sz="1800">
                <a:solidFill>
                  <a:srgbClr val="00AEC6"/>
                </a:solidFill>
                <a:latin typeface="Source Sans Pro" pitchFamily="34" charset="0"/>
                <a:cs typeface="Arial" pitchFamily="34" charset="0"/>
              </a:defRPr>
            </a:lvl1pPr>
          </a:lstStyle>
          <a:p>
            <a:pPr lvl="0"/>
            <a:r>
              <a:rPr lang="en-US" noProof="0" dirty="0"/>
              <a:t>Subtitle or next title (optional)</a:t>
            </a:r>
          </a:p>
        </p:txBody>
      </p:sp>
      <p:sp>
        <p:nvSpPr>
          <p:cNvPr id="3" name="Espace réservé du texte 2"/>
          <p:cNvSpPr>
            <a:spLocks noGrp="1"/>
          </p:cNvSpPr>
          <p:nvPr>
            <p:ph type="body" sz="quarter" idx="12" hasCustomPrompt="1"/>
          </p:nvPr>
        </p:nvSpPr>
        <p:spPr>
          <a:xfrm>
            <a:off x="233997" y="1230406"/>
            <a:ext cx="3240000" cy="212632"/>
          </a:xfrm>
          <a:prstGeom prst="rect">
            <a:avLst/>
          </a:prstGeom>
        </p:spPr>
        <p:txBody>
          <a:bodyPr lIns="0" tIns="0" rIns="0" bIns="0"/>
          <a:lstStyle>
            <a:lvl1pPr marL="0" indent="0">
              <a:buNone/>
              <a:defRPr sz="1600">
                <a:solidFill>
                  <a:schemeClr val="tx2"/>
                </a:solidFill>
                <a:latin typeface="+mn-lt"/>
              </a:defRPr>
            </a:lvl1pPr>
            <a:lvl2pPr marL="0" indent="0">
              <a:buNone/>
              <a:defRPr sz="1200">
                <a:solidFill>
                  <a:schemeClr val="tx2"/>
                </a:solidFill>
                <a:latin typeface="+mn-lt"/>
              </a:defRPr>
            </a:lvl2pPr>
          </a:lstStyle>
          <a:p>
            <a:pPr lvl="0"/>
            <a:r>
              <a:rPr lang="en-US" dirty="0"/>
              <a:t>Chart title</a:t>
            </a:r>
          </a:p>
        </p:txBody>
      </p:sp>
      <p:sp>
        <p:nvSpPr>
          <p:cNvPr id="16" name="Espace réservé du texte 2"/>
          <p:cNvSpPr>
            <a:spLocks noGrp="1"/>
          </p:cNvSpPr>
          <p:nvPr>
            <p:ph type="body" sz="quarter" idx="14" hasCustomPrompt="1"/>
          </p:nvPr>
        </p:nvSpPr>
        <p:spPr>
          <a:xfrm>
            <a:off x="233997" y="1444719"/>
            <a:ext cx="3240000" cy="234063"/>
          </a:xfrm>
          <a:prstGeom prst="rect">
            <a:avLst/>
          </a:prstGeom>
        </p:spPr>
        <p:txBody>
          <a:bodyPr lIns="0" tIns="0" rIns="0" bIns="0"/>
          <a:lstStyle>
            <a:lvl1pPr marL="0" indent="0">
              <a:buNone/>
              <a:defRPr sz="1100">
                <a:solidFill>
                  <a:schemeClr val="tx2"/>
                </a:solidFill>
                <a:latin typeface="+mn-lt"/>
              </a:defRPr>
            </a:lvl1pPr>
            <a:lvl2pPr marL="0" indent="0">
              <a:buNone/>
              <a:defRPr sz="1200">
                <a:solidFill>
                  <a:schemeClr val="tx2"/>
                </a:solidFill>
                <a:latin typeface="+mn-lt"/>
              </a:defRPr>
            </a:lvl2pPr>
          </a:lstStyle>
          <a:p>
            <a:pPr lvl="0"/>
            <a:r>
              <a:rPr lang="en-US" dirty="0"/>
              <a:t>Chart subtitle</a:t>
            </a:r>
          </a:p>
        </p:txBody>
      </p:sp>
      <p:sp>
        <p:nvSpPr>
          <p:cNvPr id="4" name="Espace réservé du graphique 3"/>
          <p:cNvSpPr>
            <a:spLocks noGrp="1"/>
          </p:cNvSpPr>
          <p:nvPr>
            <p:ph type="chart" sz="quarter" idx="15" hasCustomPrompt="1"/>
          </p:nvPr>
        </p:nvSpPr>
        <p:spPr>
          <a:xfrm>
            <a:off x="233997" y="1778794"/>
            <a:ext cx="3240000" cy="2430000"/>
          </a:xfrm>
          <a:prstGeom prst="rect">
            <a:avLst/>
          </a:prstGeom>
        </p:spPr>
        <p:txBody>
          <a:bodyPr anchor="ctr"/>
          <a:lstStyle>
            <a:lvl1pPr marL="0" indent="0" algn="ctr">
              <a:buFontTx/>
              <a:buNone/>
              <a:defRPr sz="2000" baseline="0">
                <a:solidFill>
                  <a:schemeClr val="tx2"/>
                </a:solidFill>
                <a:latin typeface="+mn-lt"/>
              </a:defRPr>
            </a:lvl1pPr>
          </a:lstStyle>
          <a:p>
            <a:r>
              <a:rPr lang="en-US" dirty="0"/>
              <a:t>Click on</a:t>
            </a:r>
          </a:p>
          <a:p>
            <a:r>
              <a:rPr lang="en-US" dirty="0"/>
              <a:t> the icon to add a graph</a:t>
            </a:r>
            <a:endParaRPr lang="fr-FR" dirty="0"/>
          </a:p>
        </p:txBody>
      </p:sp>
      <p:sp>
        <p:nvSpPr>
          <p:cNvPr id="5" name="Espace réservé du texte 4"/>
          <p:cNvSpPr>
            <a:spLocks noGrp="1"/>
          </p:cNvSpPr>
          <p:nvPr>
            <p:ph type="body" sz="quarter" idx="16" hasCustomPrompt="1"/>
          </p:nvPr>
        </p:nvSpPr>
        <p:spPr>
          <a:xfrm>
            <a:off x="3796367" y="1889523"/>
            <a:ext cx="4359275" cy="2620565"/>
          </a:xfrm>
          <a:prstGeom prst="rect">
            <a:avLst/>
          </a:prstGeom>
        </p:spPr>
        <p:txBody>
          <a:bodyPr lIns="0" tIns="0" rIns="0" bIns="0"/>
          <a:lstStyle>
            <a:lvl1pPr marL="341345" indent="-341345">
              <a:buSzPct val="120000"/>
              <a:buFontTx/>
              <a:buBlip>
                <a:blip r:embed="rId2"/>
              </a:buBlip>
              <a:defRPr sz="1600">
                <a:latin typeface="+mj-lt"/>
              </a:defRPr>
            </a:lvl1pPr>
          </a:lstStyle>
          <a:p>
            <a:pPr lvl="0"/>
            <a:r>
              <a:rPr lang="en-US" dirty="0"/>
              <a:t>Click to add text</a:t>
            </a:r>
            <a:endParaRPr lang="fr-FR" dirty="0"/>
          </a:p>
        </p:txBody>
      </p:sp>
      <p:pic>
        <p:nvPicPr>
          <p:cNvPr id="13" name="Logo AXA" descr="\\Mac\AllFiles\Volumes\DOSSIERS EN COURS\17_1098 AXA_Creation_gabarits\elements\png\new_logo_axa_rgb.png"/>
          <p:cNvPicPr>
            <a:picLocks noChangeAspect="1" noChangeArrowheads="1"/>
          </p:cNvPicPr>
          <p:nvPr userDrawn="1"/>
        </p:nvPicPr>
        <p:blipFill>
          <a:blip r:embed="rId3" cstate="print"/>
          <a:srcRect/>
          <a:stretch>
            <a:fillRect/>
          </a:stretch>
        </p:blipFill>
        <p:spPr bwMode="auto">
          <a:xfrm>
            <a:off x="8881546" y="4877227"/>
            <a:ext cx="176979" cy="177047"/>
          </a:xfrm>
          <a:prstGeom prst="rect">
            <a:avLst/>
          </a:prstGeom>
          <a:noFill/>
          <a:ln w="9525">
            <a:noFill/>
            <a:miter lim="800000"/>
            <a:headEnd/>
            <a:tailEnd/>
          </a:ln>
        </p:spPr>
      </p:pic>
      <p:sp>
        <p:nvSpPr>
          <p:cNvPr id="14" name="Espace réservé de la date 2"/>
          <p:cNvSpPr>
            <a:spLocks noGrp="1"/>
          </p:cNvSpPr>
          <p:nvPr>
            <p:ph type="dt" sz="half" idx="10"/>
          </p:nvPr>
        </p:nvSpPr>
        <p:spPr>
          <a:xfrm>
            <a:off x="500253" y="4906460"/>
            <a:ext cx="2215515" cy="175022"/>
          </a:xfrm>
        </p:spPr>
        <p:txBody>
          <a:bodyPr/>
          <a:lstStyle/>
          <a:p>
            <a:r>
              <a:rPr lang="en-US" noProof="0"/>
              <a:t>Title of the presentation l Date</a:t>
            </a:r>
            <a:endParaRPr lang="en-US" noProof="0" dirty="0"/>
          </a:p>
        </p:txBody>
      </p:sp>
      <p:sp>
        <p:nvSpPr>
          <p:cNvPr id="15" name="Espace réservé du pied de page 3"/>
          <p:cNvSpPr>
            <a:spLocks noGrp="1"/>
          </p:cNvSpPr>
          <p:nvPr>
            <p:ph type="ftr" sz="quarter" idx="17"/>
          </p:nvPr>
        </p:nvSpPr>
        <p:spPr>
          <a:xfrm>
            <a:off x="3326957" y="4906460"/>
            <a:ext cx="2474912" cy="175022"/>
          </a:xfrm>
        </p:spPr>
        <p:txBody>
          <a:bodyPr/>
          <a:lstStyle/>
          <a:p>
            <a:r>
              <a:rPr lang="en-US" noProof="0"/>
              <a:t>CONFIDENTIALITY LEVEL</a:t>
            </a:r>
            <a:endParaRPr lang="en-US" noProof="0" dirty="0"/>
          </a:p>
        </p:txBody>
      </p:sp>
    </p:spTree>
    <p:extLst>
      <p:ext uri="{BB962C8B-B14F-4D97-AF65-F5344CB8AC3E}">
        <p14:creationId xmlns:p14="http://schemas.microsoft.com/office/powerpoint/2010/main" val="25618924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3 blocs">
    <p:spTree>
      <p:nvGrpSpPr>
        <p:cNvPr id="1" name=""/>
        <p:cNvGrpSpPr/>
        <p:nvPr/>
      </p:nvGrpSpPr>
      <p:grpSpPr>
        <a:xfrm>
          <a:off x="0" y="0"/>
          <a:ext cx="0" cy="0"/>
          <a:chOff x="0" y="0"/>
          <a:chExt cx="0" cy="0"/>
        </a:xfrm>
      </p:grpSpPr>
      <p:sp>
        <p:nvSpPr>
          <p:cNvPr id="3" name="Espace réservé de la date 2"/>
          <p:cNvSpPr>
            <a:spLocks noGrp="1"/>
          </p:cNvSpPr>
          <p:nvPr>
            <p:ph type="dt" sz="half" idx="10"/>
          </p:nvPr>
        </p:nvSpPr>
        <p:spPr/>
        <p:txBody>
          <a:bodyPr/>
          <a:lstStyle/>
          <a:p>
            <a:r>
              <a:rPr lang="en-US" noProof="0"/>
              <a:t>Title of the presentation l Date</a:t>
            </a:r>
            <a:endParaRPr lang="en-US" noProof="0" dirty="0"/>
          </a:p>
        </p:txBody>
      </p:sp>
      <p:sp>
        <p:nvSpPr>
          <p:cNvPr id="4" name="Espace réservé du pied de page 3"/>
          <p:cNvSpPr>
            <a:spLocks noGrp="1"/>
          </p:cNvSpPr>
          <p:nvPr>
            <p:ph type="ftr" sz="quarter" idx="11"/>
          </p:nvPr>
        </p:nvSpPr>
        <p:spPr/>
        <p:txBody>
          <a:bodyPr/>
          <a:lstStyle/>
          <a:p>
            <a:r>
              <a:rPr lang="en-US" noProof="0"/>
              <a:t>CONFIDENTIALITY LEVEL</a:t>
            </a:r>
            <a:endParaRPr lang="en-US" noProof="0" dirty="0"/>
          </a:p>
        </p:txBody>
      </p:sp>
      <p:sp>
        <p:nvSpPr>
          <p:cNvPr id="20" name="Espace réservé du texte 19"/>
          <p:cNvSpPr>
            <a:spLocks noGrp="1"/>
          </p:cNvSpPr>
          <p:nvPr>
            <p:ph type="body" sz="quarter" idx="14" hasCustomPrompt="1"/>
          </p:nvPr>
        </p:nvSpPr>
        <p:spPr>
          <a:xfrm>
            <a:off x="396000" y="1223684"/>
            <a:ext cx="2520950" cy="1080000"/>
          </a:xfrm>
          <a:prstGeom prst="rect">
            <a:avLst/>
          </a:prstGeom>
          <a:ln w="19050">
            <a:solidFill>
              <a:srgbClr val="00AEC6"/>
            </a:solidFill>
          </a:ln>
        </p:spPr>
        <p:txBody>
          <a:bodyPr anchor="ctr"/>
          <a:lstStyle>
            <a:lvl1pPr marL="0" indent="0" algn="ctr">
              <a:buNone/>
              <a:defRPr sz="1600">
                <a:solidFill>
                  <a:srgbClr val="00AEC6"/>
                </a:solidFill>
                <a:latin typeface="+mn-lt"/>
              </a:defRPr>
            </a:lvl1pPr>
          </a:lstStyle>
          <a:p>
            <a:pPr lvl="0"/>
            <a:r>
              <a:rPr lang="en-US" dirty="0"/>
              <a:t>CLICK TO ADD TEXT</a:t>
            </a:r>
            <a:endParaRPr lang="fr-FR" dirty="0"/>
          </a:p>
        </p:txBody>
      </p:sp>
      <p:sp>
        <p:nvSpPr>
          <p:cNvPr id="21" name="Espace réservé du texte 19"/>
          <p:cNvSpPr>
            <a:spLocks noGrp="1"/>
          </p:cNvSpPr>
          <p:nvPr>
            <p:ph type="body" sz="quarter" idx="15" hasCustomPrompt="1"/>
          </p:nvPr>
        </p:nvSpPr>
        <p:spPr>
          <a:xfrm>
            <a:off x="3312000" y="1223684"/>
            <a:ext cx="2520950" cy="1080000"/>
          </a:xfrm>
          <a:prstGeom prst="rect">
            <a:avLst/>
          </a:prstGeom>
          <a:ln w="19050">
            <a:solidFill>
              <a:srgbClr val="00AEC6"/>
            </a:solidFill>
          </a:ln>
        </p:spPr>
        <p:txBody>
          <a:bodyPr anchor="ctr"/>
          <a:lstStyle>
            <a:lvl1pPr marL="0" indent="0" algn="ctr">
              <a:buNone/>
              <a:defRPr sz="1600">
                <a:solidFill>
                  <a:srgbClr val="00AEC6"/>
                </a:solidFill>
                <a:latin typeface="+mn-lt"/>
              </a:defRPr>
            </a:lvl1pPr>
          </a:lstStyle>
          <a:p>
            <a:pPr lvl="0"/>
            <a:r>
              <a:rPr lang="en-US" dirty="0"/>
              <a:t>CLICK TO ADD TEXT</a:t>
            </a:r>
          </a:p>
        </p:txBody>
      </p:sp>
      <p:sp>
        <p:nvSpPr>
          <p:cNvPr id="22" name="Espace réservé du texte 19"/>
          <p:cNvSpPr>
            <a:spLocks noGrp="1"/>
          </p:cNvSpPr>
          <p:nvPr>
            <p:ph type="body" sz="quarter" idx="16" hasCustomPrompt="1"/>
          </p:nvPr>
        </p:nvSpPr>
        <p:spPr>
          <a:xfrm>
            <a:off x="6227050" y="1223684"/>
            <a:ext cx="2520950" cy="1080000"/>
          </a:xfrm>
          <a:prstGeom prst="rect">
            <a:avLst/>
          </a:prstGeom>
          <a:ln w="19050">
            <a:solidFill>
              <a:srgbClr val="00AEC6"/>
            </a:solidFill>
          </a:ln>
        </p:spPr>
        <p:txBody>
          <a:bodyPr anchor="ctr"/>
          <a:lstStyle>
            <a:lvl1pPr marL="0" indent="0" algn="ctr">
              <a:buNone/>
              <a:defRPr sz="1600">
                <a:solidFill>
                  <a:srgbClr val="00AEC6"/>
                </a:solidFill>
                <a:latin typeface="+mn-lt"/>
              </a:defRPr>
            </a:lvl1pPr>
          </a:lstStyle>
          <a:p>
            <a:pPr lvl="0"/>
            <a:r>
              <a:rPr lang="en-US" dirty="0"/>
              <a:t>CLICK TO ADD TEXT</a:t>
            </a:r>
          </a:p>
        </p:txBody>
      </p:sp>
      <p:sp>
        <p:nvSpPr>
          <p:cNvPr id="25" name="Espace réservé du texte 24"/>
          <p:cNvSpPr>
            <a:spLocks noGrp="1"/>
          </p:cNvSpPr>
          <p:nvPr>
            <p:ph type="body" sz="quarter" idx="17" hasCustomPrompt="1"/>
          </p:nvPr>
        </p:nvSpPr>
        <p:spPr>
          <a:xfrm>
            <a:off x="396000" y="2447365"/>
            <a:ext cx="2520000" cy="1218009"/>
          </a:xfrm>
          <a:prstGeom prst="rect">
            <a:avLst/>
          </a:prstGeom>
        </p:spPr>
        <p:txBody>
          <a:bodyPr lIns="0" tIns="0" rIns="0" bIns="0"/>
          <a:lstStyle>
            <a:lvl1pPr marL="266700" indent="-266700">
              <a:buSzPct val="120000"/>
              <a:buFontTx/>
              <a:buBlip>
                <a:blip r:embed="rId2"/>
              </a:buBlip>
              <a:defRPr sz="1400">
                <a:latin typeface="+mn-lt"/>
              </a:defRPr>
            </a:lvl1pPr>
            <a:lvl2pPr>
              <a:defRPr sz="1400"/>
            </a:lvl2pPr>
            <a:lvl3pPr>
              <a:defRPr sz="1400"/>
            </a:lvl3pPr>
            <a:lvl4pPr>
              <a:defRPr sz="1400"/>
            </a:lvl4pPr>
            <a:lvl5pPr>
              <a:defRPr sz="1400"/>
            </a:lvl5pPr>
          </a:lstStyle>
          <a:p>
            <a:pPr lvl="0"/>
            <a:r>
              <a:rPr lang="en-US" dirty="0"/>
              <a:t>Click to add text</a:t>
            </a:r>
            <a:endParaRPr lang="fr-FR" dirty="0"/>
          </a:p>
        </p:txBody>
      </p:sp>
      <p:sp>
        <p:nvSpPr>
          <p:cNvPr id="30" name="Espace réservé du texte 24"/>
          <p:cNvSpPr>
            <a:spLocks noGrp="1"/>
          </p:cNvSpPr>
          <p:nvPr>
            <p:ph type="body" sz="quarter" idx="18" hasCustomPrompt="1"/>
          </p:nvPr>
        </p:nvSpPr>
        <p:spPr>
          <a:xfrm>
            <a:off x="3312950" y="2447365"/>
            <a:ext cx="2520000" cy="1218009"/>
          </a:xfrm>
          <a:prstGeom prst="rect">
            <a:avLst/>
          </a:prstGeom>
        </p:spPr>
        <p:txBody>
          <a:bodyPr lIns="0" tIns="0" rIns="0" bIns="0"/>
          <a:lstStyle>
            <a:lvl1pPr marL="266700" indent="-266700">
              <a:buSzPct val="120000"/>
              <a:buFontTx/>
              <a:buBlip>
                <a:blip r:embed="rId2"/>
              </a:buBlip>
              <a:defRPr sz="1400">
                <a:latin typeface="+mn-lt"/>
              </a:defRPr>
            </a:lvl1pPr>
            <a:lvl2pPr>
              <a:defRPr sz="1400"/>
            </a:lvl2pPr>
            <a:lvl3pPr>
              <a:defRPr sz="1400"/>
            </a:lvl3pPr>
            <a:lvl4pPr>
              <a:defRPr sz="1400"/>
            </a:lvl4pPr>
            <a:lvl5pPr>
              <a:defRPr sz="1400"/>
            </a:lvl5pPr>
          </a:lstStyle>
          <a:p>
            <a:pPr lvl="0"/>
            <a:r>
              <a:rPr lang="en-US" dirty="0"/>
              <a:t>Click to add text</a:t>
            </a:r>
            <a:endParaRPr lang="fr-FR" dirty="0"/>
          </a:p>
        </p:txBody>
      </p:sp>
      <p:sp>
        <p:nvSpPr>
          <p:cNvPr id="31" name="Espace réservé du texte 24"/>
          <p:cNvSpPr>
            <a:spLocks noGrp="1"/>
          </p:cNvSpPr>
          <p:nvPr>
            <p:ph type="body" sz="quarter" idx="19" hasCustomPrompt="1"/>
          </p:nvPr>
        </p:nvSpPr>
        <p:spPr>
          <a:xfrm>
            <a:off x="6228000" y="2447365"/>
            <a:ext cx="2520000" cy="1218009"/>
          </a:xfrm>
          <a:prstGeom prst="rect">
            <a:avLst/>
          </a:prstGeom>
        </p:spPr>
        <p:txBody>
          <a:bodyPr lIns="0" tIns="0" rIns="0" bIns="0"/>
          <a:lstStyle>
            <a:lvl1pPr marL="266700" indent="-266700">
              <a:buSzPct val="120000"/>
              <a:buFontTx/>
              <a:buBlip>
                <a:blip r:embed="rId2"/>
              </a:buBlip>
              <a:defRPr sz="1400">
                <a:latin typeface="+mn-lt"/>
              </a:defRPr>
            </a:lvl1pPr>
            <a:lvl2pPr>
              <a:defRPr sz="1400"/>
            </a:lvl2pPr>
            <a:lvl3pPr>
              <a:defRPr sz="1400"/>
            </a:lvl3pPr>
            <a:lvl4pPr>
              <a:defRPr sz="1400"/>
            </a:lvl4pPr>
            <a:lvl5pPr>
              <a:defRPr sz="1400"/>
            </a:lvl5pPr>
          </a:lstStyle>
          <a:p>
            <a:pPr lvl="0"/>
            <a:r>
              <a:rPr lang="en-US" dirty="0"/>
              <a:t>Click to add text</a:t>
            </a:r>
            <a:endParaRPr lang="fr-FR" dirty="0"/>
          </a:p>
        </p:txBody>
      </p:sp>
      <p:pic>
        <p:nvPicPr>
          <p:cNvPr id="12" name="Logo AXA" descr="\\Mac\AllFiles\Volumes\DOSSIERS EN COURS\17_1098 AXA_Creation_gabarits\elements\png\new_logo_axa_rgb.png"/>
          <p:cNvPicPr>
            <a:picLocks noChangeAspect="1" noChangeArrowheads="1"/>
          </p:cNvPicPr>
          <p:nvPr userDrawn="1"/>
        </p:nvPicPr>
        <p:blipFill>
          <a:blip r:embed="rId3" cstate="print"/>
          <a:srcRect/>
          <a:stretch>
            <a:fillRect/>
          </a:stretch>
        </p:blipFill>
        <p:spPr bwMode="auto">
          <a:xfrm>
            <a:off x="8881546" y="4877227"/>
            <a:ext cx="176979" cy="177047"/>
          </a:xfrm>
          <a:prstGeom prst="rect">
            <a:avLst/>
          </a:prstGeom>
          <a:noFill/>
          <a:ln w="9525">
            <a:noFill/>
            <a:miter lim="800000"/>
            <a:headEnd/>
            <a:tailEnd/>
          </a:ln>
        </p:spPr>
      </p:pic>
      <p:sp>
        <p:nvSpPr>
          <p:cNvPr id="13" name="Sommaire"/>
          <p:cNvSpPr>
            <a:spLocks noGrp="1"/>
          </p:cNvSpPr>
          <p:nvPr>
            <p:ph type="title" hasCustomPrompt="1"/>
          </p:nvPr>
        </p:nvSpPr>
        <p:spPr>
          <a:xfrm>
            <a:off x="234000" y="205978"/>
            <a:ext cx="8820000" cy="352822"/>
          </a:xfrm>
          <a:prstGeom prst="rect">
            <a:avLst/>
          </a:prstGeom>
        </p:spPr>
        <p:txBody>
          <a:bodyPr lIns="0" tIns="0" rIns="0" bIns="0" anchor="ctr">
            <a:noAutofit/>
          </a:bodyPr>
          <a:lstStyle>
            <a:lvl1pPr algn="l">
              <a:defRPr sz="2400">
                <a:solidFill>
                  <a:srgbClr val="00008F"/>
                </a:solidFill>
                <a:latin typeface="+mn-lt"/>
                <a:cs typeface="Arial" pitchFamily="34" charset="0"/>
              </a:defRPr>
            </a:lvl1pPr>
          </a:lstStyle>
          <a:p>
            <a:r>
              <a:rPr lang="en-US" noProof="0" dirty="0"/>
              <a:t>Title </a:t>
            </a:r>
          </a:p>
        </p:txBody>
      </p:sp>
      <p:sp>
        <p:nvSpPr>
          <p:cNvPr id="15" name="Espace réservé du texte 4"/>
          <p:cNvSpPr>
            <a:spLocks noGrp="1"/>
          </p:cNvSpPr>
          <p:nvPr>
            <p:ph type="body" sz="quarter" idx="20" hasCustomPrompt="1"/>
          </p:nvPr>
        </p:nvSpPr>
        <p:spPr>
          <a:xfrm>
            <a:off x="233999" y="571705"/>
            <a:ext cx="8820000" cy="285545"/>
          </a:xfrm>
          <a:prstGeom prst="rect">
            <a:avLst/>
          </a:prstGeom>
        </p:spPr>
        <p:txBody>
          <a:bodyPr lIns="0" tIns="0" rIns="0" bIns="0" anchor="ctr">
            <a:noAutofit/>
          </a:bodyPr>
          <a:lstStyle>
            <a:lvl1pPr marL="0" indent="0">
              <a:buNone/>
              <a:defRPr sz="1800">
                <a:solidFill>
                  <a:srgbClr val="00AEC6"/>
                </a:solidFill>
                <a:latin typeface="+mn-lt"/>
                <a:cs typeface="Arial" pitchFamily="34" charset="0"/>
              </a:defRPr>
            </a:lvl1pPr>
          </a:lstStyle>
          <a:p>
            <a:r>
              <a:rPr lang="en-US" dirty="0"/>
              <a:t>Subtitle or next title (optional)</a:t>
            </a:r>
          </a:p>
        </p:txBody>
      </p:sp>
    </p:spTree>
    <p:extLst>
      <p:ext uri="{BB962C8B-B14F-4D97-AF65-F5344CB8AC3E}">
        <p14:creationId xmlns:p14="http://schemas.microsoft.com/office/powerpoint/2010/main" val="32635169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1 bloc">
    <p:spTree>
      <p:nvGrpSpPr>
        <p:cNvPr id="1" name=""/>
        <p:cNvGrpSpPr/>
        <p:nvPr/>
      </p:nvGrpSpPr>
      <p:grpSpPr>
        <a:xfrm>
          <a:off x="0" y="0"/>
          <a:ext cx="0" cy="0"/>
          <a:chOff x="0" y="0"/>
          <a:chExt cx="0" cy="0"/>
        </a:xfrm>
      </p:grpSpPr>
      <p:sp>
        <p:nvSpPr>
          <p:cNvPr id="23" name="Espace réservé du texte 19"/>
          <p:cNvSpPr>
            <a:spLocks noGrp="1"/>
          </p:cNvSpPr>
          <p:nvPr>
            <p:ph type="body" sz="quarter" idx="17" hasCustomPrompt="1"/>
          </p:nvPr>
        </p:nvSpPr>
        <p:spPr>
          <a:xfrm>
            <a:off x="5564088" y="1478774"/>
            <a:ext cx="3257177" cy="2185953"/>
          </a:xfrm>
          <a:prstGeom prst="rect">
            <a:avLst/>
          </a:prstGeom>
          <a:ln w="19050">
            <a:solidFill>
              <a:srgbClr val="00AEC6"/>
            </a:solidFill>
          </a:ln>
        </p:spPr>
        <p:txBody>
          <a:bodyPr anchor="ctr"/>
          <a:lstStyle>
            <a:lvl1pPr marL="0" indent="0" algn="ctr">
              <a:buNone/>
              <a:defRPr sz="1600">
                <a:solidFill>
                  <a:srgbClr val="00AEC6"/>
                </a:solidFill>
                <a:latin typeface="+mn-lt"/>
              </a:defRPr>
            </a:lvl1pPr>
          </a:lstStyle>
          <a:p>
            <a:pPr lvl="0"/>
            <a:r>
              <a:rPr lang="en-US" dirty="0"/>
              <a:t>CLICK TO ADD TEXT</a:t>
            </a:r>
          </a:p>
        </p:txBody>
      </p:sp>
      <p:sp>
        <p:nvSpPr>
          <p:cNvPr id="3" name="Espace réservé de la date 2"/>
          <p:cNvSpPr>
            <a:spLocks noGrp="1"/>
          </p:cNvSpPr>
          <p:nvPr>
            <p:ph type="dt" sz="half" idx="10"/>
          </p:nvPr>
        </p:nvSpPr>
        <p:spPr/>
        <p:txBody>
          <a:bodyPr/>
          <a:lstStyle/>
          <a:p>
            <a:r>
              <a:rPr lang="en-US" noProof="0"/>
              <a:t>Title of the presentation l Date</a:t>
            </a:r>
            <a:endParaRPr lang="en-US" noProof="0" dirty="0"/>
          </a:p>
        </p:txBody>
      </p:sp>
      <p:sp>
        <p:nvSpPr>
          <p:cNvPr id="4" name="Espace réservé du pied de page 3"/>
          <p:cNvSpPr>
            <a:spLocks noGrp="1"/>
          </p:cNvSpPr>
          <p:nvPr>
            <p:ph type="ftr" sz="quarter" idx="11"/>
          </p:nvPr>
        </p:nvSpPr>
        <p:spPr/>
        <p:txBody>
          <a:bodyPr/>
          <a:lstStyle/>
          <a:p>
            <a:r>
              <a:rPr lang="en-US" noProof="0"/>
              <a:t>CONFIDENTIALITY LEVEL</a:t>
            </a:r>
            <a:endParaRPr lang="en-US" noProof="0" dirty="0"/>
          </a:p>
        </p:txBody>
      </p:sp>
      <p:sp>
        <p:nvSpPr>
          <p:cNvPr id="19" name="Espace réservé du texte 4"/>
          <p:cNvSpPr>
            <a:spLocks noGrp="1"/>
          </p:cNvSpPr>
          <p:nvPr>
            <p:ph type="body" sz="quarter" idx="16" hasCustomPrompt="1"/>
          </p:nvPr>
        </p:nvSpPr>
        <p:spPr>
          <a:xfrm>
            <a:off x="234951" y="1478775"/>
            <a:ext cx="4335463" cy="2185952"/>
          </a:xfrm>
          <a:prstGeom prst="rect">
            <a:avLst/>
          </a:prstGeom>
        </p:spPr>
        <p:txBody>
          <a:bodyPr lIns="0" tIns="0" rIns="0" bIns="0" anchor="ctr"/>
          <a:lstStyle>
            <a:lvl1pPr marL="341345" indent="-341345">
              <a:buSzPct val="120000"/>
              <a:buFontTx/>
              <a:buBlip>
                <a:blip r:embed="rId2"/>
              </a:buBlip>
              <a:defRPr sz="1600">
                <a:latin typeface="+mj-lt"/>
              </a:defRPr>
            </a:lvl1pPr>
          </a:lstStyle>
          <a:p>
            <a:pPr lvl="0"/>
            <a:r>
              <a:rPr lang="en-US" dirty="0"/>
              <a:t>Click to add text</a:t>
            </a:r>
            <a:endParaRPr lang="fr-FR" dirty="0"/>
          </a:p>
        </p:txBody>
      </p:sp>
      <p:pic>
        <p:nvPicPr>
          <p:cNvPr id="11" name="Logo AXA" descr="\\Mac\AllFiles\Volumes\DOSSIERS EN COURS\17_1098 AXA_Creation_gabarits\elements\png\new_logo_axa_rgb.png"/>
          <p:cNvPicPr>
            <a:picLocks noChangeAspect="1" noChangeArrowheads="1"/>
          </p:cNvPicPr>
          <p:nvPr userDrawn="1"/>
        </p:nvPicPr>
        <p:blipFill>
          <a:blip r:embed="rId3" cstate="print"/>
          <a:srcRect/>
          <a:stretch>
            <a:fillRect/>
          </a:stretch>
        </p:blipFill>
        <p:spPr bwMode="auto">
          <a:xfrm>
            <a:off x="8881546" y="4877227"/>
            <a:ext cx="176979" cy="177047"/>
          </a:xfrm>
          <a:prstGeom prst="rect">
            <a:avLst/>
          </a:prstGeom>
          <a:noFill/>
          <a:ln w="9525">
            <a:noFill/>
            <a:miter lim="800000"/>
            <a:headEnd/>
            <a:tailEnd/>
          </a:ln>
        </p:spPr>
      </p:pic>
      <p:sp>
        <p:nvSpPr>
          <p:cNvPr id="12" name="Sommaire"/>
          <p:cNvSpPr>
            <a:spLocks noGrp="1"/>
          </p:cNvSpPr>
          <p:nvPr>
            <p:ph type="title" hasCustomPrompt="1"/>
          </p:nvPr>
        </p:nvSpPr>
        <p:spPr>
          <a:xfrm>
            <a:off x="234000" y="205978"/>
            <a:ext cx="8820000" cy="352822"/>
          </a:xfrm>
          <a:prstGeom prst="rect">
            <a:avLst/>
          </a:prstGeom>
        </p:spPr>
        <p:txBody>
          <a:bodyPr lIns="0" tIns="0" rIns="0" bIns="0" anchor="ctr">
            <a:noAutofit/>
          </a:bodyPr>
          <a:lstStyle>
            <a:lvl1pPr algn="l">
              <a:defRPr sz="2400">
                <a:solidFill>
                  <a:srgbClr val="00008F"/>
                </a:solidFill>
                <a:latin typeface="+mn-lt"/>
                <a:cs typeface="Arial" pitchFamily="34" charset="0"/>
              </a:defRPr>
            </a:lvl1pPr>
          </a:lstStyle>
          <a:p>
            <a:r>
              <a:rPr lang="en-US" noProof="0" dirty="0"/>
              <a:t>Title </a:t>
            </a:r>
          </a:p>
        </p:txBody>
      </p:sp>
      <p:sp>
        <p:nvSpPr>
          <p:cNvPr id="18" name="Espace réservé du texte 4"/>
          <p:cNvSpPr>
            <a:spLocks noGrp="1"/>
          </p:cNvSpPr>
          <p:nvPr>
            <p:ph type="body" sz="quarter" idx="18" hasCustomPrompt="1"/>
          </p:nvPr>
        </p:nvSpPr>
        <p:spPr>
          <a:xfrm>
            <a:off x="233999" y="571705"/>
            <a:ext cx="8820000" cy="285545"/>
          </a:xfrm>
          <a:prstGeom prst="rect">
            <a:avLst/>
          </a:prstGeom>
        </p:spPr>
        <p:txBody>
          <a:bodyPr lIns="0" tIns="0" rIns="0" bIns="0" anchor="ctr">
            <a:noAutofit/>
          </a:bodyPr>
          <a:lstStyle>
            <a:lvl1pPr marL="0" indent="0">
              <a:buNone/>
              <a:defRPr sz="1800">
                <a:solidFill>
                  <a:srgbClr val="00AEC6"/>
                </a:solidFill>
                <a:latin typeface="+mn-lt"/>
                <a:cs typeface="Arial" pitchFamily="34" charset="0"/>
              </a:defRPr>
            </a:lvl1pPr>
          </a:lstStyle>
          <a:p>
            <a:r>
              <a:rPr lang="en-US" dirty="0"/>
              <a:t>Subtitle or next title (optional)</a:t>
            </a:r>
          </a:p>
        </p:txBody>
      </p:sp>
      <p:grpSp>
        <p:nvGrpSpPr>
          <p:cNvPr id="20" name="Groupe 5"/>
          <p:cNvGrpSpPr/>
          <p:nvPr userDrawn="1"/>
        </p:nvGrpSpPr>
        <p:grpSpPr>
          <a:xfrm>
            <a:off x="4326923" y="2198769"/>
            <a:ext cx="743595" cy="742788"/>
            <a:chOff x="-1206500" y="1404938"/>
            <a:chExt cx="1463675" cy="1462087"/>
          </a:xfrm>
        </p:grpSpPr>
        <p:sp>
          <p:nvSpPr>
            <p:cNvPr id="21" name="Freeform 5"/>
            <p:cNvSpPr>
              <a:spLocks/>
            </p:cNvSpPr>
            <p:nvPr/>
          </p:nvSpPr>
          <p:spPr bwMode="auto">
            <a:xfrm>
              <a:off x="-1206500" y="1404938"/>
              <a:ext cx="1463675" cy="1462087"/>
            </a:xfrm>
            <a:custGeom>
              <a:avLst/>
              <a:gdLst/>
              <a:ahLst/>
              <a:cxnLst>
                <a:cxn ang="0">
                  <a:pos x="1842" y="969"/>
                </a:cxn>
                <a:cxn ang="0">
                  <a:pos x="1824" y="1107"/>
                </a:cxn>
                <a:cxn ang="0">
                  <a:pos x="1787" y="1237"/>
                </a:cxn>
                <a:cxn ang="0">
                  <a:pos x="1732" y="1361"/>
                </a:cxn>
                <a:cxn ang="0">
                  <a:pos x="1660" y="1473"/>
                </a:cxn>
                <a:cxn ang="0">
                  <a:pos x="1574" y="1572"/>
                </a:cxn>
                <a:cxn ang="0">
                  <a:pos x="1473" y="1660"/>
                </a:cxn>
                <a:cxn ang="0">
                  <a:pos x="1361" y="1731"/>
                </a:cxn>
                <a:cxn ang="0">
                  <a:pos x="1239" y="1787"/>
                </a:cxn>
                <a:cxn ang="0">
                  <a:pos x="1107" y="1824"/>
                </a:cxn>
                <a:cxn ang="0">
                  <a:pos x="969" y="1842"/>
                </a:cxn>
                <a:cxn ang="0">
                  <a:pos x="875" y="1842"/>
                </a:cxn>
                <a:cxn ang="0">
                  <a:pos x="737" y="1824"/>
                </a:cxn>
                <a:cxn ang="0">
                  <a:pos x="605" y="1787"/>
                </a:cxn>
                <a:cxn ang="0">
                  <a:pos x="483" y="1731"/>
                </a:cxn>
                <a:cxn ang="0">
                  <a:pos x="371" y="1660"/>
                </a:cxn>
                <a:cxn ang="0">
                  <a:pos x="270" y="1572"/>
                </a:cxn>
                <a:cxn ang="0">
                  <a:pos x="184" y="1473"/>
                </a:cxn>
                <a:cxn ang="0">
                  <a:pos x="111" y="1361"/>
                </a:cxn>
                <a:cxn ang="0">
                  <a:pos x="55" y="1237"/>
                </a:cxn>
                <a:cxn ang="0">
                  <a:pos x="20" y="1107"/>
                </a:cxn>
                <a:cxn ang="0">
                  <a:pos x="2" y="969"/>
                </a:cxn>
                <a:cxn ang="0">
                  <a:pos x="2" y="873"/>
                </a:cxn>
                <a:cxn ang="0">
                  <a:pos x="20" y="735"/>
                </a:cxn>
                <a:cxn ang="0">
                  <a:pos x="55" y="605"/>
                </a:cxn>
                <a:cxn ang="0">
                  <a:pos x="111" y="481"/>
                </a:cxn>
                <a:cxn ang="0">
                  <a:pos x="184" y="369"/>
                </a:cxn>
                <a:cxn ang="0">
                  <a:pos x="270" y="270"/>
                </a:cxn>
                <a:cxn ang="0">
                  <a:pos x="371" y="182"/>
                </a:cxn>
                <a:cxn ang="0">
                  <a:pos x="483" y="111"/>
                </a:cxn>
                <a:cxn ang="0">
                  <a:pos x="605" y="55"/>
                </a:cxn>
                <a:cxn ang="0">
                  <a:pos x="737" y="18"/>
                </a:cxn>
                <a:cxn ang="0">
                  <a:pos x="875" y="0"/>
                </a:cxn>
                <a:cxn ang="0">
                  <a:pos x="969" y="0"/>
                </a:cxn>
                <a:cxn ang="0">
                  <a:pos x="1107" y="18"/>
                </a:cxn>
                <a:cxn ang="0">
                  <a:pos x="1239" y="55"/>
                </a:cxn>
                <a:cxn ang="0">
                  <a:pos x="1361" y="111"/>
                </a:cxn>
                <a:cxn ang="0">
                  <a:pos x="1473" y="182"/>
                </a:cxn>
                <a:cxn ang="0">
                  <a:pos x="1574" y="270"/>
                </a:cxn>
                <a:cxn ang="0">
                  <a:pos x="1660" y="369"/>
                </a:cxn>
                <a:cxn ang="0">
                  <a:pos x="1732" y="481"/>
                </a:cxn>
                <a:cxn ang="0">
                  <a:pos x="1787" y="605"/>
                </a:cxn>
                <a:cxn ang="0">
                  <a:pos x="1824" y="735"/>
                </a:cxn>
                <a:cxn ang="0">
                  <a:pos x="1842" y="873"/>
                </a:cxn>
              </a:cxnLst>
              <a:rect l="0" t="0" r="r" b="b"/>
              <a:pathLst>
                <a:path w="1844" h="1842">
                  <a:moveTo>
                    <a:pt x="1844" y="922"/>
                  </a:moveTo>
                  <a:lnTo>
                    <a:pt x="1844" y="922"/>
                  </a:lnTo>
                  <a:lnTo>
                    <a:pt x="1842" y="969"/>
                  </a:lnTo>
                  <a:lnTo>
                    <a:pt x="1839" y="1014"/>
                  </a:lnTo>
                  <a:lnTo>
                    <a:pt x="1833" y="1062"/>
                  </a:lnTo>
                  <a:lnTo>
                    <a:pt x="1824" y="1107"/>
                  </a:lnTo>
                  <a:lnTo>
                    <a:pt x="1815" y="1151"/>
                  </a:lnTo>
                  <a:lnTo>
                    <a:pt x="1802" y="1195"/>
                  </a:lnTo>
                  <a:lnTo>
                    <a:pt x="1787" y="1237"/>
                  </a:lnTo>
                  <a:lnTo>
                    <a:pt x="1771" y="1279"/>
                  </a:lnTo>
                  <a:lnTo>
                    <a:pt x="1753" y="1320"/>
                  </a:lnTo>
                  <a:lnTo>
                    <a:pt x="1732" y="1361"/>
                  </a:lnTo>
                  <a:lnTo>
                    <a:pt x="1711" y="1398"/>
                  </a:lnTo>
                  <a:lnTo>
                    <a:pt x="1686" y="1436"/>
                  </a:lnTo>
                  <a:lnTo>
                    <a:pt x="1660" y="1473"/>
                  </a:lnTo>
                  <a:lnTo>
                    <a:pt x="1633" y="1507"/>
                  </a:lnTo>
                  <a:lnTo>
                    <a:pt x="1605" y="1541"/>
                  </a:lnTo>
                  <a:lnTo>
                    <a:pt x="1574" y="1572"/>
                  </a:lnTo>
                  <a:lnTo>
                    <a:pt x="1542" y="1603"/>
                  </a:lnTo>
                  <a:lnTo>
                    <a:pt x="1509" y="1632"/>
                  </a:lnTo>
                  <a:lnTo>
                    <a:pt x="1473" y="1660"/>
                  </a:lnTo>
                  <a:lnTo>
                    <a:pt x="1437" y="1686"/>
                  </a:lnTo>
                  <a:lnTo>
                    <a:pt x="1400" y="1709"/>
                  </a:lnTo>
                  <a:lnTo>
                    <a:pt x="1361" y="1731"/>
                  </a:lnTo>
                  <a:lnTo>
                    <a:pt x="1322" y="1753"/>
                  </a:lnTo>
                  <a:lnTo>
                    <a:pt x="1281" y="1770"/>
                  </a:lnTo>
                  <a:lnTo>
                    <a:pt x="1239" y="1787"/>
                  </a:lnTo>
                  <a:lnTo>
                    <a:pt x="1197" y="1801"/>
                  </a:lnTo>
                  <a:lnTo>
                    <a:pt x="1153" y="1814"/>
                  </a:lnTo>
                  <a:lnTo>
                    <a:pt x="1107" y="1824"/>
                  </a:lnTo>
                  <a:lnTo>
                    <a:pt x="1062" y="1832"/>
                  </a:lnTo>
                  <a:lnTo>
                    <a:pt x="1016" y="1839"/>
                  </a:lnTo>
                  <a:lnTo>
                    <a:pt x="969" y="1842"/>
                  </a:lnTo>
                  <a:lnTo>
                    <a:pt x="922" y="1842"/>
                  </a:lnTo>
                  <a:lnTo>
                    <a:pt x="922" y="1842"/>
                  </a:lnTo>
                  <a:lnTo>
                    <a:pt x="875" y="1842"/>
                  </a:lnTo>
                  <a:lnTo>
                    <a:pt x="828" y="1839"/>
                  </a:lnTo>
                  <a:lnTo>
                    <a:pt x="782" y="1832"/>
                  </a:lnTo>
                  <a:lnTo>
                    <a:pt x="737" y="1824"/>
                  </a:lnTo>
                  <a:lnTo>
                    <a:pt x="691" y="1814"/>
                  </a:lnTo>
                  <a:lnTo>
                    <a:pt x="647" y="1801"/>
                  </a:lnTo>
                  <a:lnTo>
                    <a:pt x="605" y="1787"/>
                  </a:lnTo>
                  <a:lnTo>
                    <a:pt x="563" y="1770"/>
                  </a:lnTo>
                  <a:lnTo>
                    <a:pt x="522" y="1753"/>
                  </a:lnTo>
                  <a:lnTo>
                    <a:pt x="483" y="1731"/>
                  </a:lnTo>
                  <a:lnTo>
                    <a:pt x="444" y="1709"/>
                  </a:lnTo>
                  <a:lnTo>
                    <a:pt x="407" y="1686"/>
                  </a:lnTo>
                  <a:lnTo>
                    <a:pt x="371" y="1660"/>
                  </a:lnTo>
                  <a:lnTo>
                    <a:pt x="335" y="1632"/>
                  </a:lnTo>
                  <a:lnTo>
                    <a:pt x="302" y="1603"/>
                  </a:lnTo>
                  <a:lnTo>
                    <a:pt x="270" y="1572"/>
                  </a:lnTo>
                  <a:lnTo>
                    <a:pt x="239" y="1541"/>
                  </a:lnTo>
                  <a:lnTo>
                    <a:pt x="210" y="1507"/>
                  </a:lnTo>
                  <a:lnTo>
                    <a:pt x="184" y="1473"/>
                  </a:lnTo>
                  <a:lnTo>
                    <a:pt x="158" y="1436"/>
                  </a:lnTo>
                  <a:lnTo>
                    <a:pt x="133" y="1398"/>
                  </a:lnTo>
                  <a:lnTo>
                    <a:pt x="111" y="1361"/>
                  </a:lnTo>
                  <a:lnTo>
                    <a:pt x="91" y="1320"/>
                  </a:lnTo>
                  <a:lnTo>
                    <a:pt x="73" y="1279"/>
                  </a:lnTo>
                  <a:lnTo>
                    <a:pt x="55" y="1237"/>
                  </a:lnTo>
                  <a:lnTo>
                    <a:pt x="41" y="1195"/>
                  </a:lnTo>
                  <a:lnTo>
                    <a:pt x="29" y="1151"/>
                  </a:lnTo>
                  <a:lnTo>
                    <a:pt x="20" y="1107"/>
                  </a:lnTo>
                  <a:lnTo>
                    <a:pt x="11" y="1062"/>
                  </a:lnTo>
                  <a:lnTo>
                    <a:pt x="5" y="1014"/>
                  </a:lnTo>
                  <a:lnTo>
                    <a:pt x="2" y="969"/>
                  </a:lnTo>
                  <a:lnTo>
                    <a:pt x="0" y="922"/>
                  </a:lnTo>
                  <a:lnTo>
                    <a:pt x="0" y="922"/>
                  </a:lnTo>
                  <a:lnTo>
                    <a:pt x="2" y="873"/>
                  </a:lnTo>
                  <a:lnTo>
                    <a:pt x="5" y="828"/>
                  </a:lnTo>
                  <a:lnTo>
                    <a:pt x="11" y="780"/>
                  </a:lnTo>
                  <a:lnTo>
                    <a:pt x="20" y="735"/>
                  </a:lnTo>
                  <a:lnTo>
                    <a:pt x="29" y="691"/>
                  </a:lnTo>
                  <a:lnTo>
                    <a:pt x="41" y="647"/>
                  </a:lnTo>
                  <a:lnTo>
                    <a:pt x="55" y="605"/>
                  </a:lnTo>
                  <a:lnTo>
                    <a:pt x="73" y="563"/>
                  </a:lnTo>
                  <a:lnTo>
                    <a:pt x="91" y="522"/>
                  </a:lnTo>
                  <a:lnTo>
                    <a:pt x="111" y="481"/>
                  </a:lnTo>
                  <a:lnTo>
                    <a:pt x="133" y="444"/>
                  </a:lnTo>
                  <a:lnTo>
                    <a:pt x="158" y="406"/>
                  </a:lnTo>
                  <a:lnTo>
                    <a:pt x="184" y="369"/>
                  </a:lnTo>
                  <a:lnTo>
                    <a:pt x="210" y="335"/>
                  </a:lnTo>
                  <a:lnTo>
                    <a:pt x="239" y="301"/>
                  </a:lnTo>
                  <a:lnTo>
                    <a:pt x="270" y="270"/>
                  </a:lnTo>
                  <a:lnTo>
                    <a:pt x="302" y="239"/>
                  </a:lnTo>
                  <a:lnTo>
                    <a:pt x="335" y="210"/>
                  </a:lnTo>
                  <a:lnTo>
                    <a:pt x="371" y="182"/>
                  </a:lnTo>
                  <a:lnTo>
                    <a:pt x="407" y="156"/>
                  </a:lnTo>
                  <a:lnTo>
                    <a:pt x="444" y="133"/>
                  </a:lnTo>
                  <a:lnTo>
                    <a:pt x="483" y="111"/>
                  </a:lnTo>
                  <a:lnTo>
                    <a:pt x="522" y="89"/>
                  </a:lnTo>
                  <a:lnTo>
                    <a:pt x="563" y="72"/>
                  </a:lnTo>
                  <a:lnTo>
                    <a:pt x="605" y="55"/>
                  </a:lnTo>
                  <a:lnTo>
                    <a:pt x="647" y="41"/>
                  </a:lnTo>
                  <a:lnTo>
                    <a:pt x="691" y="28"/>
                  </a:lnTo>
                  <a:lnTo>
                    <a:pt x="737" y="18"/>
                  </a:lnTo>
                  <a:lnTo>
                    <a:pt x="782" y="10"/>
                  </a:lnTo>
                  <a:lnTo>
                    <a:pt x="828" y="5"/>
                  </a:lnTo>
                  <a:lnTo>
                    <a:pt x="875" y="0"/>
                  </a:lnTo>
                  <a:lnTo>
                    <a:pt x="922" y="0"/>
                  </a:lnTo>
                  <a:lnTo>
                    <a:pt x="922" y="0"/>
                  </a:lnTo>
                  <a:lnTo>
                    <a:pt x="969" y="0"/>
                  </a:lnTo>
                  <a:lnTo>
                    <a:pt x="1016" y="5"/>
                  </a:lnTo>
                  <a:lnTo>
                    <a:pt x="1062" y="10"/>
                  </a:lnTo>
                  <a:lnTo>
                    <a:pt x="1107" y="18"/>
                  </a:lnTo>
                  <a:lnTo>
                    <a:pt x="1153" y="28"/>
                  </a:lnTo>
                  <a:lnTo>
                    <a:pt x="1197" y="41"/>
                  </a:lnTo>
                  <a:lnTo>
                    <a:pt x="1239" y="55"/>
                  </a:lnTo>
                  <a:lnTo>
                    <a:pt x="1281" y="72"/>
                  </a:lnTo>
                  <a:lnTo>
                    <a:pt x="1322" y="89"/>
                  </a:lnTo>
                  <a:lnTo>
                    <a:pt x="1361" y="111"/>
                  </a:lnTo>
                  <a:lnTo>
                    <a:pt x="1400" y="133"/>
                  </a:lnTo>
                  <a:lnTo>
                    <a:pt x="1437" y="156"/>
                  </a:lnTo>
                  <a:lnTo>
                    <a:pt x="1473" y="182"/>
                  </a:lnTo>
                  <a:lnTo>
                    <a:pt x="1509" y="210"/>
                  </a:lnTo>
                  <a:lnTo>
                    <a:pt x="1542" y="239"/>
                  </a:lnTo>
                  <a:lnTo>
                    <a:pt x="1574" y="270"/>
                  </a:lnTo>
                  <a:lnTo>
                    <a:pt x="1605" y="301"/>
                  </a:lnTo>
                  <a:lnTo>
                    <a:pt x="1633" y="335"/>
                  </a:lnTo>
                  <a:lnTo>
                    <a:pt x="1660" y="369"/>
                  </a:lnTo>
                  <a:lnTo>
                    <a:pt x="1686" y="406"/>
                  </a:lnTo>
                  <a:lnTo>
                    <a:pt x="1711" y="444"/>
                  </a:lnTo>
                  <a:lnTo>
                    <a:pt x="1732" y="481"/>
                  </a:lnTo>
                  <a:lnTo>
                    <a:pt x="1753" y="522"/>
                  </a:lnTo>
                  <a:lnTo>
                    <a:pt x="1771" y="563"/>
                  </a:lnTo>
                  <a:lnTo>
                    <a:pt x="1787" y="605"/>
                  </a:lnTo>
                  <a:lnTo>
                    <a:pt x="1802" y="647"/>
                  </a:lnTo>
                  <a:lnTo>
                    <a:pt x="1815" y="691"/>
                  </a:lnTo>
                  <a:lnTo>
                    <a:pt x="1824" y="735"/>
                  </a:lnTo>
                  <a:lnTo>
                    <a:pt x="1833" y="780"/>
                  </a:lnTo>
                  <a:lnTo>
                    <a:pt x="1839" y="828"/>
                  </a:lnTo>
                  <a:lnTo>
                    <a:pt x="1842" y="873"/>
                  </a:lnTo>
                  <a:lnTo>
                    <a:pt x="1844" y="922"/>
                  </a:lnTo>
                  <a:lnTo>
                    <a:pt x="1844" y="922"/>
                  </a:lnTo>
                  <a:close/>
                </a:path>
              </a:pathLst>
            </a:custGeom>
            <a:solidFill>
              <a:srgbClr val="9FD9B4"/>
            </a:solidFill>
            <a:ln w="9525">
              <a:noFill/>
              <a:round/>
              <a:headEnd/>
              <a:tailEnd/>
            </a:ln>
          </p:spPr>
          <p:txBody>
            <a:bodyPr vert="horz" wrap="square" lIns="91440" tIns="45720" rIns="91440" bIns="45720" numCol="1" anchor="t" anchorCtr="0" compatLnSpc="1">
              <a:prstTxWarp prst="textNoShape">
                <a:avLst/>
              </a:prstTxWarp>
            </a:bodyPr>
            <a:lstStyle/>
            <a:p>
              <a:endParaRPr lang="en-US" sz="2000">
                <a:latin typeface="Arial" pitchFamily="34" charset="0"/>
                <a:cs typeface="Arial" pitchFamily="34" charset="0"/>
              </a:endParaRPr>
            </a:p>
          </p:txBody>
        </p:sp>
        <p:sp>
          <p:nvSpPr>
            <p:cNvPr id="22" name="Freeform 6"/>
            <p:cNvSpPr>
              <a:spLocks/>
            </p:cNvSpPr>
            <p:nvPr/>
          </p:nvSpPr>
          <p:spPr bwMode="auto">
            <a:xfrm>
              <a:off x="-957263" y="1725613"/>
              <a:ext cx="965200" cy="820737"/>
            </a:xfrm>
            <a:custGeom>
              <a:avLst/>
              <a:gdLst/>
              <a:ahLst/>
              <a:cxnLst>
                <a:cxn ang="0">
                  <a:pos x="628" y="1010"/>
                </a:cxn>
                <a:cxn ang="0">
                  <a:pos x="608" y="981"/>
                </a:cxn>
                <a:cxn ang="0">
                  <a:pos x="601" y="946"/>
                </a:cxn>
                <a:cxn ang="0">
                  <a:pos x="608" y="912"/>
                </a:cxn>
                <a:cxn ang="0">
                  <a:pos x="628" y="883"/>
                </a:cxn>
                <a:cxn ang="0">
                  <a:pos x="101" y="620"/>
                </a:cxn>
                <a:cxn ang="0">
                  <a:pos x="91" y="618"/>
                </a:cxn>
                <a:cxn ang="0">
                  <a:pos x="71" y="615"/>
                </a:cxn>
                <a:cxn ang="0">
                  <a:pos x="44" y="602"/>
                </a:cxn>
                <a:cxn ang="0">
                  <a:pos x="16" y="574"/>
                </a:cxn>
                <a:cxn ang="0">
                  <a:pos x="5" y="548"/>
                </a:cxn>
                <a:cxn ang="0">
                  <a:pos x="0" y="529"/>
                </a:cxn>
                <a:cxn ang="0">
                  <a:pos x="0" y="519"/>
                </a:cxn>
                <a:cxn ang="0">
                  <a:pos x="1" y="498"/>
                </a:cxn>
                <a:cxn ang="0">
                  <a:pos x="8" y="478"/>
                </a:cxn>
                <a:cxn ang="0">
                  <a:pos x="29" y="447"/>
                </a:cxn>
                <a:cxn ang="0">
                  <a:pos x="62" y="425"/>
                </a:cxn>
                <a:cxn ang="0">
                  <a:pos x="81" y="420"/>
                </a:cxn>
                <a:cxn ang="0">
                  <a:pos x="101" y="418"/>
                </a:cxn>
                <a:cxn ang="0">
                  <a:pos x="628" y="153"/>
                </a:cxn>
                <a:cxn ang="0">
                  <a:pos x="616" y="138"/>
                </a:cxn>
                <a:cxn ang="0">
                  <a:pos x="603" y="106"/>
                </a:cxn>
                <a:cxn ang="0">
                  <a:pos x="603" y="73"/>
                </a:cxn>
                <a:cxn ang="0">
                  <a:pos x="616" y="41"/>
                </a:cxn>
                <a:cxn ang="0">
                  <a:pos x="628" y="26"/>
                </a:cxn>
                <a:cxn ang="0">
                  <a:pos x="658" y="7"/>
                </a:cxn>
                <a:cxn ang="0">
                  <a:pos x="693" y="0"/>
                </a:cxn>
                <a:cxn ang="0">
                  <a:pos x="727" y="7"/>
                </a:cxn>
                <a:cxn ang="0">
                  <a:pos x="756" y="26"/>
                </a:cxn>
                <a:cxn ang="0">
                  <a:pos x="1190" y="455"/>
                </a:cxn>
                <a:cxn ang="0">
                  <a:pos x="1210" y="485"/>
                </a:cxn>
                <a:cxn ang="0">
                  <a:pos x="1216" y="519"/>
                </a:cxn>
                <a:cxn ang="0">
                  <a:pos x="1210" y="551"/>
                </a:cxn>
                <a:cxn ang="0">
                  <a:pos x="1190" y="581"/>
                </a:cxn>
                <a:cxn ang="0">
                  <a:pos x="756" y="1010"/>
                </a:cxn>
                <a:cxn ang="0">
                  <a:pos x="727" y="1029"/>
                </a:cxn>
                <a:cxn ang="0">
                  <a:pos x="693" y="1036"/>
                </a:cxn>
                <a:cxn ang="0">
                  <a:pos x="658" y="1029"/>
                </a:cxn>
                <a:cxn ang="0">
                  <a:pos x="628" y="1010"/>
                </a:cxn>
              </a:cxnLst>
              <a:rect l="0" t="0" r="r" b="b"/>
              <a:pathLst>
                <a:path w="1216" h="1036">
                  <a:moveTo>
                    <a:pt x="628" y="1010"/>
                  </a:moveTo>
                  <a:lnTo>
                    <a:pt x="628" y="1010"/>
                  </a:lnTo>
                  <a:lnTo>
                    <a:pt x="616" y="995"/>
                  </a:lnTo>
                  <a:lnTo>
                    <a:pt x="608" y="981"/>
                  </a:lnTo>
                  <a:lnTo>
                    <a:pt x="603" y="963"/>
                  </a:lnTo>
                  <a:lnTo>
                    <a:pt x="601" y="946"/>
                  </a:lnTo>
                  <a:lnTo>
                    <a:pt x="603" y="930"/>
                  </a:lnTo>
                  <a:lnTo>
                    <a:pt x="608" y="912"/>
                  </a:lnTo>
                  <a:lnTo>
                    <a:pt x="616" y="898"/>
                  </a:lnTo>
                  <a:lnTo>
                    <a:pt x="628" y="883"/>
                  </a:lnTo>
                  <a:lnTo>
                    <a:pt x="896" y="620"/>
                  </a:lnTo>
                  <a:lnTo>
                    <a:pt x="101" y="620"/>
                  </a:lnTo>
                  <a:lnTo>
                    <a:pt x="101" y="620"/>
                  </a:lnTo>
                  <a:lnTo>
                    <a:pt x="91" y="618"/>
                  </a:lnTo>
                  <a:lnTo>
                    <a:pt x="81" y="616"/>
                  </a:lnTo>
                  <a:lnTo>
                    <a:pt x="71" y="615"/>
                  </a:lnTo>
                  <a:lnTo>
                    <a:pt x="62" y="611"/>
                  </a:lnTo>
                  <a:lnTo>
                    <a:pt x="44" y="602"/>
                  </a:lnTo>
                  <a:lnTo>
                    <a:pt x="29" y="589"/>
                  </a:lnTo>
                  <a:lnTo>
                    <a:pt x="16" y="574"/>
                  </a:lnTo>
                  <a:lnTo>
                    <a:pt x="8" y="558"/>
                  </a:lnTo>
                  <a:lnTo>
                    <a:pt x="5" y="548"/>
                  </a:lnTo>
                  <a:lnTo>
                    <a:pt x="1" y="538"/>
                  </a:lnTo>
                  <a:lnTo>
                    <a:pt x="0" y="529"/>
                  </a:lnTo>
                  <a:lnTo>
                    <a:pt x="0" y="519"/>
                  </a:lnTo>
                  <a:lnTo>
                    <a:pt x="0" y="519"/>
                  </a:lnTo>
                  <a:lnTo>
                    <a:pt x="0" y="507"/>
                  </a:lnTo>
                  <a:lnTo>
                    <a:pt x="1" y="498"/>
                  </a:lnTo>
                  <a:lnTo>
                    <a:pt x="5" y="488"/>
                  </a:lnTo>
                  <a:lnTo>
                    <a:pt x="8" y="478"/>
                  </a:lnTo>
                  <a:lnTo>
                    <a:pt x="16" y="462"/>
                  </a:lnTo>
                  <a:lnTo>
                    <a:pt x="29" y="447"/>
                  </a:lnTo>
                  <a:lnTo>
                    <a:pt x="44" y="434"/>
                  </a:lnTo>
                  <a:lnTo>
                    <a:pt x="62" y="425"/>
                  </a:lnTo>
                  <a:lnTo>
                    <a:pt x="71" y="421"/>
                  </a:lnTo>
                  <a:lnTo>
                    <a:pt x="81" y="420"/>
                  </a:lnTo>
                  <a:lnTo>
                    <a:pt x="91" y="418"/>
                  </a:lnTo>
                  <a:lnTo>
                    <a:pt x="101" y="418"/>
                  </a:lnTo>
                  <a:lnTo>
                    <a:pt x="896" y="418"/>
                  </a:lnTo>
                  <a:lnTo>
                    <a:pt x="628" y="153"/>
                  </a:lnTo>
                  <a:lnTo>
                    <a:pt x="628" y="153"/>
                  </a:lnTo>
                  <a:lnTo>
                    <a:pt x="616" y="138"/>
                  </a:lnTo>
                  <a:lnTo>
                    <a:pt x="608" y="124"/>
                  </a:lnTo>
                  <a:lnTo>
                    <a:pt x="603" y="106"/>
                  </a:lnTo>
                  <a:lnTo>
                    <a:pt x="601" y="90"/>
                  </a:lnTo>
                  <a:lnTo>
                    <a:pt x="603" y="73"/>
                  </a:lnTo>
                  <a:lnTo>
                    <a:pt x="608" y="55"/>
                  </a:lnTo>
                  <a:lnTo>
                    <a:pt x="616" y="41"/>
                  </a:lnTo>
                  <a:lnTo>
                    <a:pt x="628" y="26"/>
                  </a:lnTo>
                  <a:lnTo>
                    <a:pt x="628" y="26"/>
                  </a:lnTo>
                  <a:lnTo>
                    <a:pt x="642" y="15"/>
                  </a:lnTo>
                  <a:lnTo>
                    <a:pt x="658" y="7"/>
                  </a:lnTo>
                  <a:lnTo>
                    <a:pt x="675" y="2"/>
                  </a:lnTo>
                  <a:lnTo>
                    <a:pt x="693" y="0"/>
                  </a:lnTo>
                  <a:lnTo>
                    <a:pt x="709" y="2"/>
                  </a:lnTo>
                  <a:lnTo>
                    <a:pt x="727" y="7"/>
                  </a:lnTo>
                  <a:lnTo>
                    <a:pt x="741" y="15"/>
                  </a:lnTo>
                  <a:lnTo>
                    <a:pt x="756" y="26"/>
                  </a:lnTo>
                  <a:lnTo>
                    <a:pt x="1190" y="455"/>
                  </a:lnTo>
                  <a:lnTo>
                    <a:pt x="1190" y="455"/>
                  </a:lnTo>
                  <a:lnTo>
                    <a:pt x="1202" y="468"/>
                  </a:lnTo>
                  <a:lnTo>
                    <a:pt x="1210" y="485"/>
                  </a:lnTo>
                  <a:lnTo>
                    <a:pt x="1215" y="501"/>
                  </a:lnTo>
                  <a:lnTo>
                    <a:pt x="1216" y="519"/>
                  </a:lnTo>
                  <a:lnTo>
                    <a:pt x="1215" y="535"/>
                  </a:lnTo>
                  <a:lnTo>
                    <a:pt x="1210" y="551"/>
                  </a:lnTo>
                  <a:lnTo>
                    <a:pt x="1202" y="568"/>
                  </a:lnTo>
                  <a:lnTo>
                    <a:pt x="1190" y="581"/>
                  </a:lnTo>
                  <a:lnTo>
                    <a:pt x="756" y="1010"/>
                  </a:lnTo>
                  <a:lnTo>
                    <a:pt x="756" y="1010"/>
                  </a:lnTo>
                  <a:lnTo>
                    <a:pt x="741" y="1021"/>
                  </a:lnTo>
                  <a:lnTo>
                    <a:pt x="727" y="1029"/>
                  </a:lnTo>
                  <a:lnTo>
                    <a:pt x="709" y="1034"/>
                  </a:lnTo>
                  <a:lnTo>
                    <a:pt x="693" y="1036"/>
                  </a:lnTo>
                  <a:lnTo>
                    <a:pt x="675" y="1034"/>
                  </a:lnTo>
                  <a:lnTo>
                    <a:pt x="658" y="1029"/>
                  </a:lnTo>
                  <a:lnTo>
                    <a:pt x="642" y="1021"/>
                  </a:lnTo>
                  <a:lnTo>
                    <a:pt x="628" y="1010"/>
                  </a:lnTo>
                  <a:lnTo>
                    <a:pt x="628" y="101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2000">
                <a:latin typeface="Arial" pitchFamily="34" charset="0"/>
                <a:cs typeface="Arial" pitchFamily="34" charset="0"/>
              </a:endParaRPr>
            </a:p>
          </p:txBody>
        </p:sp>
      </p:grpSp>
    </p:spTree>
    <p:extLst>
      <p:ext uri="{BB962C8B-B14F-4D97-AF65-F5344CB8AC3E}">
        <p14:creationId xmlns:p14="http://schemas.microsoft.com/office/powerpoint/2010/main" val="40242004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Espace réservé du numéro de diapositive 4"/>
          <p:cNvSpPr txBox="1">
            <a:spLocks/>
          </p:cNvSpPr>
          <p:nvPr userDrawn="1"/>
        </p:nvSpPr>
        <p:spPr>
          <a:xfrm>
            <a:off x="8446" y="4862910"/>
            <a:ext cx="618597" cy="249636"/>
          </a:xfrm>
          <a:prstGeom prst="rect">
            <a:avLst/>
          </a:prstGeom>
        </p:spPr>
        <p:txBody>
          <a:bodyPr vert="horz" lIns="81628" tIns="40814" rIns="81628" bIns="40814" rtlCol="0" anchor="ctr"/>
          <a:lstStyle>
            <a:lvl1pPr>
              <a:defRPr>
                <a:latin typeface="+mj-lt"/>
              </a:defRPr>
            </a:lvl1pPr>
          </a:lstStyle>
          <a:p>
            <a:pPr marL="0" marR="0" lvl="0" indent="0" algn="ctr" defTabSz="816284" rtl="0" eaLnBrk="1" fontAlgn="auto" latinLnBrk="0" hangingPunct="1">
              <a:lnSpc>
                <a:spcPct val="100000"/>
              </a:lnSpc>
              <a:spcBef>
                <a:spcPts val="0"/>
              </a:spcBef>
              <a:spcAft>
                <a:spcPts val="0"/>
              </a:spcAft>
              <a:buClrTx/>
              <a:buSzTx/>
              <a:buFontTx/>
              <a:buNone/>
              <a:tabLst/>
              <a:defRPr/>
            </a:pPr>
            <a:fld id="{438FEFB8-6B6E-4DC1-A5E4-A1258711B442}" type="slidenum">
              <a:rPr kumimoji="0" lang="en-US" sz="800" b="0" i="0" u="none" strike="noStrike" kern="1200" cap="none" spc="0" normalizeH="0" baseline="0" noProof="0" smtClean="0">
                <a:ln>
                  <a:noFill/>
                </a:ln>
                <a:solidFill>
                  <a:schemeClr val="tx1"/>
                </a:solidFill>
                <a:effectLst/>
                <a:uLnTx/>
                <a:uFillTx/>
                <a:latin typeface="Source Sans Pro" pitchFamily="34" charset="0"/>
                <a:ea typeface="+mn-ea"/>
                <a:cs typeface="Arial" pitchFamily="34" charset="0"/>
              </a:rPr>
              <a:pPr marL="0" marR="0" lvl="0" indent="0" algn="ctr" defTabSz="816284"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dirty="0">
              <a:ln>
                <a:noFill/>
              </a:ln>
              <a:solidFill>
                <a:schemeClr val="tx1"/>
              </a:solidFill>
              <a:effectLst/>
              <a:uLnTx/>
              <a:uFillTx/>
              <a:latin typeface="Source Sans Pro" pitchFamily="34" charset="0"/>
              <a:ea typeface="+mn-ea"/>
              <a:cs typeface="Arial" pitchFamily="34" charset="0"/>
            </a:endParaRPr>
          </a:p>
        </p:txBody>
      </p:sp>
      <p:sp>
        <p:nvSpPr>
          <p:cNvPr id="3" name="Espace réservé de la date 1"/>
          <p:cNvSpPr>
            <a:spLocks noGrp="1"/>
          </p:cNvSpPr>
          <p:nvPr>
            <p:ph type="dt" sz="half" idx="2"/>
          </p:nvPr>
        </p:nvSpPr>
        <p:spPr>
          <a:xfrm>
            <a:off x="500253" y="4906460"/>
            <a:ext cx="2215515" cy="175022"/>
          </a:xfrm>
          <a:prstGeom prst="rect">
            <a:avLst/>
          </a:prstGeom>
        </p:spPr>
        <p:txBody>
          <a:bodyPr vert="horz" lIns="81628" tIns="40814" rIns="81628" bIns="40814" rtlCol="0" anchor="ctr"/>
          <a:lstStyle>
            <a:lvl1pPr algn="l">
              <a:defRPr sz="800">
                <a:solidFill>
                  <a:schemeClr val="tx1"/>
                </a:solidFill>
                <a:latin typeface="Source Sans Pro" pitchFamily="34" charset="0"/>
              </a:defRPr>
            </a:lvl1pPr>
          </a:lstStyle>
          <a:p>
            <a:r>
              <a:rPr lang="en-US" noProof="0"/>
              <a:t>Title of the presentation l Date</a:t>
            </a:r>
            <a:endParaRPr lang="en-US" noProof="0" dirty="0"/>
          </a:p>
        </p:txBody>
      </p:sp>
      <p:sp>
        <p:nvSpPr>
          <p:cNvPr id="5" name="Espace réservé du pied de page 2"/>
          <p:cNvSpPr>
            <a:spLocks noGrp="1"/>
          </p:cNvSpPr>
          <p:nvPr>
            <p:ph type="ftr" sz="quarter" idx="3"/>
          </p:nvPr>
        </p:nvSpPr>
        <p:spPr>
          <a:xfrm>
            <a:off x="3326957" y="4906460"/>
            <a:ext cx="2474912" cy="175022"/>
          </a:xfrm>
          <a:prstGeom prst="rect">
            <a:avLst/>
          </a:prstGeom>
        </p:spPr>
        <p:txBody>
          <a:bodyPr vert="horz" lIns="81628" tIns="40814" rIns="81628" bIns="40814" rtlCol="0" anchor="ctr"/>
          <a:lstStyle>
            <a:lvl1pPr algn="ctr">
              <a:defRPr sz="800">
                <a:solidFill>
                  <a:srgbClr val="FF0000"/>
                </a:solidFill>
                <a:latin typeface="Source Sans Pro" pitchFamily="34" charset="0"/>
              </a:defRPr>
            </a:lvl1pPr>
          </a:lstStyle>
          <a:p>
            <a:r>
              <a:rPr lang="en-US" noProof="0" dirty="0"/>
              <a:t>CONFIDENTIALITY LEVEL</a:t>
            </a:r>
          </a:p>
        </p:txBody>
      </p:sp>
    </p:spTree>
  </p:cSld>
  <p:clrMap bg1="lt1" tx1="dk1" bg2="lt2" tx2="dk2" accent1="accent1" accent2="accent2" accent3="accent3" accent4="accent4" accent5="accent5" accent6="accent6" hlink="hlink" folHlink="folHlink"/>
  <p:sldLayoutIdLst>
    <p:sldLayoutId id="2147483894"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Lst>
  <p:hf sldNum="0" hdr="0"/>
  <p:txStyles>
    <p:titleStyle>
      <a:lvl1pPr algn="ctr" defTabSz="815680" rtl="0" eaLnBrk="0" fontAlgn="base" hangingPunct="0">
        <a:spcBef>
          <a:spcPct val="0"/>
        </a:spcBef>
        <a:spcAft>
          <a:spcPct val="0"/>
        </a:spcAft>
        <a:defRPr sz="4000" kern="1200">
          <a:solidFill>
            <a:schemeClr val="tx1"/>
          </a:solidFill>
          <a:latin typeface="+mj-lt"/>
          <a:ea typeface="+mj-ea"/>
          <a:cs typeface="+mj-cs"/>
        </a:defRPr>
      </a:lvl1pPr>
      <a:lvl2pPr algn="ctr" defTabSz="815680" rtl="0" eaLnBrk="0" fontAlgn="base" hangingPunct="0">
        <a:spcBef>
          <a:spcPct val="0"/>
        </a:spcBef>
        <a:spcAft>
          <a:spcPct val="0"/>
        </a:spcAft>
        <a:defRPr sz="4000">
          <a:solidFill>
            <a:schemeClr val="tx1"/>
          </a:solidFill>
          <a:latin typeface="Source Sans Pro" pitchFamily="34" charset="0"/>
        </a:defRPr>
      </a:lvl2pPr>
      <a:lvl3pPr algn="ctr" defTabSz="815680" rtl="0" eaLnBrk="0" fontAlgn="base" hangingPunct="0">
        <a:spcBef>
          <a:spcPct val="0"/>
        </a:spcBef>
        <a:spcAft>
          <a:spcPct val="0"/>
        </a:spcAft>
        <a:defRPr sz="4000">
          <a:solidFill>
            <a:schemeClr val="tx1"/>
          </a:solidFill>
          <a:latin typeface="Source Sans Pro" pitchFamily="34" charset="0"/>
        </a:defRPr>
      </a:lvl3pPr>
      <a:lvl4pPr algn="ctr" defTabSz="815680" rtl="0" eaLnBrk="0" fontAlgn="base" hangingPunct="0">
        <a:spcBef>
          <a:spcPct val="0"/>
        </a:spcBef>
        <a:spcAft>
          <a:spcPct val="0"/>
        </a:spcAft>
        <a:defRPr sz="4000">
          <a:solidFill>
            <a:schemeClr val="tx1"/>
          </a:solidFill>
          <a:latin typeface="Source Sans Pro" pitchFamily="34" charset="0"/>
        </a:defRPr>
      </a:lvl4pPr>
      <a:lvl5pPr algn="ctr" defTabSz="815680" rtl="0" eaLnBrk="0" fontAlgn="base" hangingPunct="0">
        <a:spcBef>
          <a:spcPct val="0"/>
        </a:spcBef>
        <a:spcAft>
          <a:spcPct val="0"/>
        </a:spcAft>
        <a:defRPr sz="4000">
          <a:solidFill>
            <a:schemeClr val="tx1"/>
          </a:solidFill>
          <a:latin typeface="Source Sans Pro" pitchFamily="34" charset="0"/>
        </a:defRPr>
      </a:lvl5pPr>
      <a:lvl6pPr marL="535115" algn="ctr" defTabSz="815680" rtl="0" fontAlgn="base">
        <a:spcBef>
          <a:spcPct val="0"/>
        </a:spcBef>
        <a:spcAft>
          <a:spcPct val="0"/>
        </a:spcAft>
        <a:defRPr sz="4000">
          <a:solidFill>
            <a:schemeClr val="tx1"/>
          </a:solidFill>
          <a:latin typeface="Calibri" pitchFamily="34" charset="0"/>
        </a:defRPr>
      </a:lvl6pPr>
      <a:lvl7pPr marL="1070230" algn="ctr" defTabSz="815680" rtl="0" fontAlgn="base">
        <a:spcBef>
          <a:spcPct val="0"/>
        </a:spcBef>
        <a:spcAft>
          <a:spcPct val="0"/>
        </a:spcAft>
        <a:defRPr sz="4000">
          <a:solidFill>
            <a:schemeClr val="tx1"/>
          </a:solidFill>
          <a:latin typeface="Calibri" pitchFamily="34" charset="0"/>
        </a:defRPr>
      </a:lvl7pPr>
      <a:lvl8pPr marL="1605346" algn="ctr" defTabSz="815680" rtl="0" fontAlgn="base">
        <a:spcBef>
          <a:spcPct val="0"/>
        </a:spcBef>
        <a:spcAft>
          <a:spcPct val="0"/>
        </a:spcAft>
        <a:defRPr sz="4000">
          <a:solidFill>
            <a:schemeClr val="tx1"/>
          </a:solidFill>
          <a:latin typeface="Calibri" pitchFamily="34" charset="0"/>
        </a:defRPr>
      </a:lvl8pPr>
      <a:lvl9pPr marL="2140462" algn="ctr" defTabSz="815680" rtl="0" fontAlgn="base">
        <a:spcBef>
          <a:spcPct val="0"/>
        </a:spcBef>
        <a:spcAft>
          <a:spcPct val="0"/>
        </a:spcAft>
        <a:defRPr sz="4000">
          <a:solidFill>
            <a:schemeClr val="tx1"/>
          </a:solidFill>
          <a:latin typeface="Calibri" pitchFamily="34" charset="0"/>
        </a:defRPr>
      </a:lvl9pPr>
    </p:titleStyle>
    <p:bodyStyle>
      <a:lvl1pPr marL="304719" indent="-304719" algn="l" defTabSz="815680" rtl="0" eaLnBrk="0" fontAlgn="base" hangingPunct="0">
        <a:spcBef>
          <a:spcPct val="20000"/>
        </a:spcBef>
        <a:spcAft>
          <a:spcPct val="0"/>
        </a:spcAft>
        <a:buFont typeface="Arial" charset="0"/>
        <a:buChar char="•"/>
        <a:defRPr sz="2800" kern="1200">
          <a:solidFill>
            <a:schemeClr val="tx1"/>
          </a:solidFill>
          <a:latin typeface="+mn-lt"/>
          <a:ea typeface="+mn-ea"/>
          <a:cs typeface="+mn-cs"/>
        </a:defRPr>
      </a:lvl1pPr>
      <a:lvl2pPr marL="661462" indent="-254553" algn="l" defTabSz="815680" rtl="0" eaLnBrk="0" fontAlgn="base" hangingPunct="0">
        <a:spcBef>
          <a:spcPct val="20000"/>
        </a:spcBef>
        <a:spcAft>
          <a:spcPct val="0"/>
        </a:spcAft>
        <a:buFont typeface="Arial" charset="0"/>
        <a:buChar char="–"/>
        <a:defRPr sz="2500" kern="1200">
          <a:solidFill>
            <a:schemeClr val="tx1"/>
          </a:solidFill>
          <a:latin typeface="+mn-lt"/>
          <a:ea typeface="+mn-ea"/>
          <a:cs typeface="+mn-cs"/>
        </a:defRPr>
      </a:lvl2pPr>
      <a:lvl3pPr marL="1020063" indent="-202527" algn="l" defTabSz="815680" rtl="0" eaLnBrk="0" fontAlgn="base" hangingPunct="0">
        <a:spcBef>
          <a:spcPct val="20000"/>
        </a:spcBef>
        <a:spcAft>
          <a:spcPct val="0"/>
        </a:spcAft>
        <a:buFont typeface="Arial" charset="0"/>
        <a:buChar char="•"/>
        <a:defRPr kern="1200">
          <a:solidFill>
            <a:schemeClr val="tx1"/>
          </a:solidFill>
          <a:latin typeface="+mn-lt"/>
          <a:ea typeface="+mn-ea"/>
          <a:cs typeface="+mn-cs"/>
        </a:defRPr>
      </a:lvl3pPr>
      <a:lvl4pPr marL="1426974" indent="-202527" algn="l" defTabSz="815680" rtl="0" eaLnBrk="0" fontAlgn="base" hangingPunct="0">
        <a:spcBef>
          <a:spcPct val="20000"/>
        </a:spcBef>
        <a:spcAft>
          <a:spcPct val="0"/>
        </a:spcAft>
        <a:buFont typeface="Arial" charset="0"/>
        <a:buChar char="–"/>
        <a:defRPr sz="1800" kern="1200">
          <a:solidFill>
            <a:schemeClr val="tx1"/>
          </a:solidFill>
          <a:latin typeface="+mn-lt"/>
          <a:ea typeface="+mn-ea"/>
          <a:cs typeface="+mn-cs"/>
        </a:defRPr>
      </a:lvl4pPr>
      <a:lvl5pPr marL="1835743" indent="-202527" algn="l" defTabSz="815680" rtl="0" eaLnBrk="0" fontAlgn="base" hangingPunct="0">
        <a:spcBef>
          <a:spcPct val="20000"/>
        </a:spcBef>
        <a:spcAft>
          <a:spcPct val="0"/>
        </a:spcAft>
        <a:buFont typeface="Arial" charset="0"/>
        <a:buChar char="»"/>
        <a:defRPr sz="1800" kern="1200">
          <a:solidFill>
            <a:schemeClr val="tx1"/>
          </a:solidFill>
          <a:latin typeface="+mn-lt"/>
          <a:ea typeface="+mn-ea"/>
          <a:cs typeface="+mn-cs"/>
        </a:defRPr>
      </a:lvl5pPr>
      <a:lvl6pPr marL="2244435" indent="-204039" algn="l" defTabSz="816158"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652513" indent="-204039" algn="l" defTabSz="816158"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060592" indent="-204039" algn="l" defTabSz="816158"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468670" indent="-204039" algn="l" defTabSz="816158" rtl="0" eaLnBrk="1" latinLnBrk="0" hangingPunct="1">
        <a:spcBef>
          <a:spcPct val="20000"/>
        </a:spcBef>
        <a:buFont typeface="Arial" pitchFamily="34" charset="0"/>
        <a:buChar char="•"/>
        <a:defRPr sz="1800" kern="1200">
          <a:solidFill>
            <a:schemeClr val="tx1"/>
          </a:solidFill>
          <a:latin typeface="+mn-lt"/>
          <a:ea typeface="+mn-ea"/>
          <a:cs typeface="+mn-cs"/>
        </a:defRPr>
      </a:lvl9pPr>
    </p:bodyStyle>
    <p:otherStyle>
      <a:defPPr>
        <a:defRPr lang="fr-FR"/>
      </a:defPPr>
      <a:lvl1pPr marL="0" algn="l" defTabSz="816158" rtl="0" eaLnBrk="1" latinLnBrk="0" hangingPunct="1">
        <a:defRPr sz="1600" kern="1200">
          <a:solidFill>
            <a:schemeClr val="tx1"/>
          </a:solidFill>
          <a:latin typeface="+mn-lt"/>
          <a:ea typeface="+mn-ea"/>
          <a:cs typeface="+mn-cs"/>
        </a:defRPr>
      </a:lvl1pPr>
      <a:lvl2pPr marL="408079" algn="l" defTabSz="816158" rtl="0" eaLnBrk="1" latinLnBrk="0" hangingPunct="1">
        <a:defRPr sz="1600" kern="1200">
          <a:solidFill>
            <a:schemeClr val="tx1"/>
          </a:solidFill>
          <a:latin typeface="+mn-lt"/>
          <a:ea typeface="+mn-ea"/>
          <a:cs typeface="+mn-cs"/>
        </a:defRPr>
      </a:lvl2pPr>
      <a:lvl3pPr marL="816158" algn="l" defTabSz="816158" rtl="0" eaLnBrk="1" latinLnBrk="0" hangingPunct="1">
        <a:defRPr sz="1600" kern="1200">
          <a:solidFill>
            <a:schemeClr val="tx1"/>
          </a:solidFill>
          <a:latin typeface="+mn-lt"/>
          <a:ea typeface="+mn-ea"/>
          <a:cs typeface="+mn-cs"/>
        </a:defRPr>
      </a:lvl3pPr>
      <a:lvl4pPr marL="1224237" algn="l" defTabSz="816158" rtl="0" eaLnBrk="1" latinLnBrk="0" hangingPunct="1">
        <a:defRPr sz="1600" kern="1200">
          <a:solidFill>
            <a:schemeClr val="tx1"/>
          </a:solidFill>
          <a:latin typeface="+mn-lt"/>
          <a:ea typeface="+mn-ea"/>
          <a:cs typeface="+mn-cs"/>
        </a:defRPr>
      </a:lvl4pPr>
      <a:lvl5pPr marL="1632315" algn="l" defTabSz="816158" rtl="0" eaLnBrk="1" latinLnBrk="0" hangingPunct="1">
        <a:defRPr sz="1600" kern="1200">
          <a:solidFill>
            <a:schemeClr val="tx1"/>
          </a:solidFill>
          <a:latin typeface="+mn-lt"/>
          <a:ea typeface="+mn-ea"/>
          <a:cs typeface="+mn-cs"/>
        </a:defRPr>
      </a:lvl5pPr>
      <a:lvl6pPr marL="2040396" algn="l" defTabSz="816158" rtl="0" eaLnBrk="1" latinLnBrk="0" hangingPunct="1">
        <a:defRPr sz="1600" kern="1200">
          <a:solidFill>
            <a:schemeClr val="tx1"/>
          </a:solidFill>
          <a:latin typeface="+mn-lt"/>
          <a:ea typeface="+mn-ea"/>
          <a:cs typeface="+mn-cs"/>
        </a:defRPr>
      </a:lvl6pPr>
      <a:lvl7pPr marL="2448473" algn="l" defTabSz="816158" rtl="0" eaLnBrk="1" latinLnBrk="0" hangingPunct="1">
        <a:defRPr sz="1600" kern="1200">
          <a:solidFill>
            <a:schemeClr val="tx1"/>
          </a:solidFill>
          <a:latin typeface="+mn-lt"/>
          <a:ea typeface="+mn-ea"/>
          <a:cs typeface="+mn-cs"/>
        </a:defRPr>
      </a:lvl7pPr>
      <a:lvl8pPr marL="2856552" algn="l" defTabSz="816158" rtl="0" eaLnBrk="1" latinLnBrk="0" hangingPunct="1">
        <a:defRPr sz="1600" kern="1200">
          <a:solidFill>
            <a:schemeClr val="tx1"/>
          </a:solidFill>
          <a:latin typeface="+mn-lt"/>
          <a:ea typeface="+mn-ea"/>
          <a:cs typeface="+mn-cs"/>
        </a:defRPr>
      </a:lvl8pPr>
      <a:lvl9pPr marL="3264631" algn="l" defTabSz="816158" rtl="0" eaLnBrk="1" latinLnBrk="0" hangingPunct="1">
        <a:defRPr sz="1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6.xml"/><Relationship Id="rId1" Type="http://schemas.openxmlformats.org/officeDocument/2006/relationships/slideLayout" Target="../slideLayouts/slideLayout10.xml"/><Relationship Id="rId4" Type="http://schemas.openxmlformats.org/officeDocument/2006/relationships/image" Target="../media/image21.tiff"/></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8.xml"/><Relationship Id="rId1" Type="http://schemas.openxmlformats.org/officeDocument/2006/relationships/slideLayout" Target="../slideLayouts/slideLayout10.xml"/><Relationship Id="rId5" Type="http://schemas.openxmlformats.org/officeDocument/2006/relationships/image" Target="../media/image24.emf"/><Relationship Id="rId4" Type="http://schemas.openxmlformats.org/officeDocument/2006/relationships/image" Target="../media/image23.em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45.png"/><Relationship Id="rId1" Type="http://schemas.openxmlformats.org/officeDocument/2006/relationships/slideLayout" Target="../slideLayouts/slideLayout10.xml"/><Relationship Id="rId4" Type="http://schemas.openxmlformats.org/officeDocument/2006/relationships/image" Target="../media/image47.png"/></Relationships>
</file>

<file path=ppt/slides/_rels/slide19.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0.xml"/><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10.xml"/><Relationship Id="rId6" Type="http://schemas.openxmlformats.org/officeDocument/2006/relationships/image" Target="../media/image14.png"/><Relationship Id="rId5" Type="http://schemas.openxmlformats.org/officeDocument/2006/relationships/image" Target="../media/image13.tiff"/><Relationship Id="rId4" Type="http://schemas.openxmlformats.org/officeDocument/2006/relationships/image" Target="../media/image12.tiff"/></Relationships>
</file>

<file path=ppt/slides/_rels/slide7.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3.xml"/><Relationship Id="rId1" Type="http://schemas.openxmlformats.org/officeDocument/2006/relationships/slideLayout" Target="../slideLayouts/slideLayout10.xml"/><Relationship Id="rId5" Type="http://schemas.openxmlformats.org/officeDocument/2006/relationships/image" Target="../media/image16.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4.xml"/><Relationship Id="rId1" Type="http://schemas.openxmlformats.org/officeDocument/2006/relationships/slideLayout" Target="../slideLayouts/slideLayout10.xml"/><Relationship Id="rId5" Type="http://schemas.openxmlformats.org/officeDocument/2006/relationships/image" Target="../media/image16.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5.xml"/><Relationship Id="rId1" Type="http://schemas.openxmlformats.org/officeDocument/2006/relationships/slideLayout" Target="../slideLayouts/slideLayout10.xml"/><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a:xfrm>
            <a:off x="0" y="1925196"/>
            <a:ext cx="8663233" cy="902845"/>
          </a:xfrm>
        </p:spPr>
        <p:txBody>
          <a:bodyPr/>
          <a:lstStyle/>
          <a:p>
            <a:r>
              <a:rPr lang="en-US" sz="4400" dirty="0"/>
              <a:t>Sums of Smooth Exponentials</a:t>
            </a:r>
          </a:p>
        </p:txBody>
      </p:sp>
      <p:sp>
        <p:nvSpPr>
          <p:cNvPr id="3" name="Subtitle 2">
            <a:extLst>
              <a:ext uri="{FF2B5EF4-FFF2-40B4-BE49-F238E27FC236}">
                <a16:creationId xmlns:a16="http://schemas.microsoft.com/office/drawing/2014/main" id="{4D556999-EA0F-4E6B-86A4-75B01038E356}"/>
              </a:ext>
            </a:extLst>
          </p:cNvPr>
          <p:cNvSpPr>
            <a:spLocks noGrp="1"/>
          </p:cNvSpPr>
          <p:nvPr>
            <p:ph type="subTitle" idx="1"/>
          </p:nvPr>
        </p:nvSpPr>
        <p:spPr/>
        <p:txBody>
          <a:bodyPr/>
          <a:lstStyle/>
          <a:p>
            <a:r>
              <a:rPr lang="en-US" dirty="0"/>
              <a:t>05/05/20</a:t>
            </a:r>
            <a:endParaRPr lang="fr-FR" dirty="0"/>
          </a:p>
        </p:txBody>
      </p:sp>
      <p:sp>
        <p:nvSpPr>
          <p:cNvPr id="5" name="Content Placeholder 4">
            <a:extLst>
              <a:ext uri="{FF2B5EF4-FFF2-40B4-BE49-F238E27FC236}">
                <a16:creationId xmlns:a16="http://schemas.microsoft.com/office/drawing/2014/main" id="{48FA6D1C-B06A-AB48-8F6D-480144577B4E}"/>
              </a:ext>
            </a:extLst>
          </p:cNvPr>
          <p:cNvSpPr>
            <a:spLocks noGrp="1"/>
          </p:cNvSpPr>
          <p:nvPr>
            <p:ph sz="quarter" idx="12"/>
          </p:nvPr>
        </p:nvSpPr>
        <p:spPr/>
        <p:txBody>
          <a:bodyPr/>
          <a:lstStyle/>
          <a:p>
            <a:r>
              <a:rPr lang="en-FR" dirty="0"/>
              <a:t>Longevity</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9FD9B4"/>
        </a:solidFill>
        <a:effectLst/>
      </p:bgPr>
    </p:bg>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81727514-BEFF-9646-AE68-3E46FBC53CD4}"/>
              </a:ext>
            </a:extLst>
          </p:cNvPr>
          <p:cNvSpPr>
            <a:spLocks noGrp="1"/>
          </p:cNvSpPr>
          <p:nvPr>
            <p:ph sz="quarter" idx="11"/>
          </p:nvPr>
        </p:nvSpPr>
        <p:spPr/>
        <p:txBody>
          <a:bodyPr/>
          <a:lstStyle/>
          <a:p>
            <a:r>
              <a:rPr lang="fr-FR" dirty="0"/>
              <a:t>3</a:t>
            </a:r>
          </a:p>
        </p:txBody>
      </p:sp>
      <p:sp>
        <p:nvSpPr>
          <p:cNvPr id="9" name="Content Placeholder 8">
            <a:extLst>
              <a:ext uri="{FF2B5EF4-FFF2-40B4-BE49-F238E27FC236}">
                <a16:creationId xmlns:a16="http://schemas.microsoft.com/office/drawing/2014/main" id="{DAF2D4C2-60AD-B945-93EE-FC3D7E1EAB14}"/>
              </a:ext>
            </a:extLst>
          </p:cNvPr>
          <p:cNvSpPr>
            <a:spLocks noGrp="1"/>
          </p:cNvSpPr>
          <p:nvPr>
            <p:ph sz="quarter" idx="10"/>
          </p:nvPr>
        </p:nvSpPr>
        <p:spPr/>
        <p:txBody>
          <a:bodyPr/>
          <a:lstStyle/>
          <a:p>
            <a:r>
              <a:rPr lang="fr-FR" b="1" dirty="0">
                <a:solidFill>
                  <a:schemeClr val="bg1"/>
                </a:solidFill>
              </a:rPr>
              <a:t>Décomposition</a:t>
            </a:r>
          </a:p>
        </p:txBody>
      </p:sp>
    </p:spTree>
    <p:extLst>
      <p:ext uri="{BB962C8B-B14F-4D97-AF65-F5344CB8AC3E}">
        <p14:creationId xmlns:p14="http://schemas.microsoft.com/office/powerpoint/2010/main" val="10544172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223090-14F4-C34C-9E57-A399FEA27E3D}"/>
              </a:ext>
            </a:extLst>
          </p:cNvPr>
          <p:cNvSpPr>
            <a:spLocks noGrp="1"/>
          </p:cNvSpPr>
          <p:nvPr>
            <p:ph type="title"/>
          </p:nvPr>
        </p:nvSpPr>
        <p:spPr/>
        <p:txBody>
          <a:bodyPr/>
          <a:lstStyle/>
          <a:p>
            <a:r>
              <a:rPr lang="fr-FR" dirty="0"/>
              <a:t>Décomposition</a:t>
            </a:r>
          </a:p>
        </p:txBody>
      </p:sp>
      <p:sp>
        <p:nvSpPr>
          <p:cNvPr id="7" name="Date Placeholder 6">
            <a:extLst>
              <a:ext uri="{FF2B5EF4-FFF2-40B4-BE49-F238E27FC236}">
                <a16:creationId xmlns:a16="http://schemas.microsoft.com/office/drawing/2014/main" id="{B152D7AC-9B7E-194B-BA63-47D5DB308009}"/>
              </a:ext>
            </a:extLst>
          </p:cNvPr>
          <p:cNvSpPr>
            <a:spLocks noGrp="1"/>
          </p:cNvSpPr>
          <p:nvPr>
            <p:ph type="dt" sz="half" idx="10"/>
          </p:nvPr>
        </p:nvSpPr>
        <p:spPr/>
        <p:txBody>
          <a:bodyPr/>
          <a:lstStyle/>
          <a:p>
            <a:r>
              <a:rPr lang="en-US" dirty="0"/>
              <a:t>SSE Model  | April 2020</a:t>
            </a:r>
          </a:p>
        </p:txBody>
      </p:sp>
      <p:sp>
        <p:nvSpPr>
          <p:cNvPr id="8" name="Footer Placeholder 7">
            <a:extLst>
              <a:ext uri="{FF2B5EF4-FFF2-40B4-BE49-F238E27FC236}">
                <a16:creationId xmlns:a16="http://schemas.microsoft.com/office/drawing/2014/main" id="{7C67954C-73E1-4B41-B7AC-925197729783}"/>
              </a:ext>
            </a:extLst>
          </p:cNvPr>
          <p:cNvSpPr>
            <a:spLocks noGrp="1"/>
          </p:cNvSpPr>
          <p:nvPr>
            <p:ph type="ftr" sz="quarter" idx="15"/>
          </p:nvPr>
        </p:nvSpPr>
        <p:spPr/>
        <p:txBody>
          <a:bodyPr/>
          <a:lstStyle/>
          <a:p>
            <a:r>
              <a:rPr lang="en-US" noProof="0"/>
              <a:t>CONFIDENTIALITY LEVEL</a:t>
            </a:r>
            <a:endParaRPr lang="en-US" noProof="0" dirty="0"/>
          </a:p>
        </p:txBody>
      </p:sp>
      <p:sp>
        <p:nvSpPr>
          <p:cNvPr id="13" name="TextBox 12">
            <a:extLst>
              <a:ext uri="{FF2B5EF4-FFF2-40B4-BE49-F238E27FC236}">
                <a16:creationId xmlns:a16="http://schemas.microsoft.com/office/drawing/2014/main" id="{9ABAF5ED-FBB6-3348-B504-07CCAA2C964C}"/>
              </a:ext>
            </a:extLst>
          </p:cNvPr>
          <p:cNvSpPr txBox="1"/>
          <p:nvPr/>
        </p:nvSpPr>
        <p:spPr bwMode="auto">
          <a:xfrm>
            <a:off x="414867" y="1386318"/>
            <a:ext cx="1837267" cy="18620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rtlCol="0" anchor="b">
            <a:spAutoFit/>
          </a:bodyPr>
          <a:lstStyle/>
          <a:p>
            <a:pPr algn="just" eaLnBrk="1" hangingPunct="1"/>
            <a:r>
              <a:rPr lang="fr-FR" sz="1100" dirty="0">
                <a:solidFill>
                  <a:srgbClr val="00AEC6"/>
                </a:solidFill>
                <a:latin typeface="+mj-lt"/>
                <a:cs typeface="Arial" pitchFamily="34" charset="0"/>
              </a:rPr>
              <a:t>Sur le graphique : </a:t>
            </a:r>
          </a:p>
          <a:p>
            <a:pPr algn="just" eaLnBrk="1" hangingPunct="1"/>
            <a:r>
              <a:rPr lang="fr-FR" sz="1100" dirty="0">
                <a:solidFill>
                  <a:srgbClr val="404040"/>
                </a:solidFill>
                <a:latin typeface="+mj-lt"/>
                <a:cs typeface="Arial" pitchFamily="34" charset="0"/>
              </a:rPr>
              <a:t>Décomposition des taux de mortalité en composantes.  Les trois composantes sont représentées en Bleu, Vert et Rouge. La somme des trois composantes est représentée par la courbe violette. </a:t>
            </a:r>
          </a:p>
          <a:p>
            <a:pPr algn="just" eaLnBrk="1" hangingPunct="1"/>
            <a:endParaRPr lang="fr-FR" sz="1100" dirty="0">
              <a:solidFill>
                <a:srgbClr val="404040"/>
              </a:solidFill>
              <a:latin typeface="+mj-lt"/>
              <a:cs typeface="Arial" pitchFamily="34" charset="0"/>
            </a:endParaRPr>
          </a:p>
          <a:p>
            <a:pPr algn="just" eaLnBrk="1" hangingPunct="1"/>
            <a:r>
              <a:rPr lang="fr-FR" sz="1100" dirty="0">
                <a:solidFill>
                  <a:srgbClr val="404040"/>
                </a:solidFill>
                <a:latin typeface="+mj-lt"/>
                <a:cs typeface="Arial" pitchFamily="34" charset="0"/>
              </a:rPr>
              <a:t>Les courbes sont représentées en 1996 et en 2000. </a:t>
            </a:r>
          </a:p>
        </p:txBody>
      </p:sp>
      <p:sp>
        <p:nvSpPr>
          <p:cNvPr id="3" name="TextBox 2">
            <a:extLst>
              <a:ext uri="{FF2B5EF4-FFF2-40B4-BE49-F238E27FC236}">
                <a16:creationId xmlns:a16="http://schemas.microsoft.com/office/drawing/2014/main" id="{3FA7C6B5-36E2-AD4B-BC9E-22E4E0152212}"/>
              </a:ext>
            </a:extLst>
          </p:cNvPr>
          <p:cNvSpPr txBox="1"/>
          <p:nvPr/>
        </p:nvSpPr>
        <p:spPr bwMode="auto">
          <a:xfrm>
            <a:off x="2893569" y="4425950"/>
            <a:ext cx="1936428" cy="107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rtlCol="0" anchor="b">
            <a:spAutoFit/>
          </a:bodyPr>
          <a:lstStyle/>
          <a:p>
            <a:pPr eaLnBrk="1" hangingPunct="1"/>
            <a:r>
              <a:rPr lang="fr-FR" sz="700" i="1" dirty="0">
                <a:solidFill>
                  <a:schemeClr val="tx1">
                    <a:lumMod val="50000"/>
                    <a:lumOff val="50000"/>
                  </a:schemeClr>
                </a:solidFill>
                <a:latin typeface="+mj-lt"/>
                <a:cs typeface="Arial" pitchFamily="34" charset="0"/>
              </a:rPr>
              <a:t>Données de la population Française (HMD), Hommes. </a:t>
            </a:r>
          </a:p>
        </p:txBody>
      </p:sp>
      <p:pic>
        <p:nvPicPr>
          <p:cNvPr id="9" name="Picture 8">
            <a:extLst>
              <a:ext uri="{FF2B5EF4-FFF2-40B4-BE49-F238E27FC236}">
                <a16:creationId xmlns:a16="http://schemas.microsoft.com/office/drawing/2014/main" id="{A4CF9009-E7A2-A040-B1DF-EE8931425CF9}"/>
              </a:ext>
            </a:extLst>
          </p:cNvPr>
          <p:cNvPicPr>
            <a:picLocks noChangeAspect="1"/>
          </p:cNvPicPr>
          <p:nvPr/>
        </p:nvPicPr>
        <p:blipFill>
          <a:blip r:embed="rId2"/>
          <a:stretch>
            <a:fillRect/>
          </a:stretch>
        </p:blipFill>
        <p:spPr>
          <a:xfrm>
            <a:off x="2514600" y="612173"/>
            <a:ext cx="6350000" cy="3810000"/>
          </a:xfrm>
          <a:prstGeom prst="rect">
            <a:avLst/>
          </a:prstGeom>
        </p:spPr>
      </p:pic>
    </p:spTree>
    <p:extLst>
      <p:ext uri="{BB962C8B-B14F-4D97-AF65-F5344CB8AC3E}">
        <p14:creationId xmlns:p14="http://schemas.microsoft.com/office/powerpoint/2010/main" val="21461068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223090-14F4-C34C-9E57-A399FEA27E3D}"/>
              </a:ext>
            </a:extLst>
          </p:cNvPr>
          <p:cNvSpPr>
            <a:spLocks noGrp="1"/>
          </p:cNvSpPr>
          <p:nvPr>
            <p:ph type="title"/>
          </p:nvPr>
        </p:nvSpPr>
        <p:spPr/>
        <p:txBody>
          <a:bodyPr/>
          <a:lstStyle/>
          <a:p>
            <a:r>
              <a:rPr lang="fr-FR" dirty="0"/>
              <a:t>Décomposition</a:t>
            </a:r>
          </a:p>
        </p:txBody>
      </p:sp>
      <p:sp>
        <p:nvSpPr>
          <p:cNvPr id="7" name="Date Placeholder 6">
            <a:extLst>
              <a:ext uri="{FF2B5EF4-FFF2-40B4-BE49-F238E27FC236}">
                <a16:creationId xmlns:a16="http://schemas.microsoft.com/office/drawing/2014/main" id="{B152D7AC-9B7E-194B-BA63-47D5DB308009}"/>
              </a:ext>
            </a:extLst>
          </p:cNvPr>
          <p:cNvSpPr>
            <a:spLocks noGrp="1"/>
          </p:cNvSpPr>
          <p:nvPr>
            <p:ph type="dt" sz="half" idx="10"/>
          </p:nvPr>
        </p:nvSpPr>
        <p:spPr/>
        <p:txBody>
          <a:bodyPr/>
          <a:lstStyle/>
          <a:p>
            <a:r>
              <a:rPr lang="en-US" dirty="0"/>
              <a:t>SSE Model  | April 2020</a:t>
            </a:r>
          </a:p>
        </p:txBody>
      </p:sp>
      <p:sp>
        <p:nvSpPr>
          <p:cNvPr id="8" name="Footer Placeholder 7">
            <a:extLst>
              <a:ext uri="{FF2B5EF4-FFF2-40B4-BE49-F238E27FC236}">
                <a16:creationId xmlns:a16="http://schemas.microsoft.com/office/drawing/2014/main" id="{7C67954C-73E1-4B41-B7AC-925197729783}"/>
              </a:ext>
            </a:extLst>
          </p:cNvPr>
          <p:cNvSpPr>
            <a:spLocks noGrp="1"/>
          </p:cNvSpPr>
          <p:nvPr>
            <p:ph type="ftr" sz="quarter" idx="15"/>
          </p:nvPr>
        </p:nvSpPr>
        <p:spPr/>
        <p:txBody>
          <a:bodyPr/>
          <a:lstStyle/>
          <a:p>
            <a:r>
              <a:rPr lang="en-US" noProof="0"/>
              <a:t>CONFIDENTIALITY LEVEL</a:t>
            </a:r>
            <a:endParaRPr lang="en-US" noProof="0" dirty="0"/>
          </a:p>
        </p:txBody>
      </p:sp>
      <p:sp>
        <p:nvSpPr>
          <p:cNvPr id="13" name="TextBox 12">
            <a:extLst>
              <a:ext uri="{FF2B5EF4-FFF2-40B4-BE49-F238E27FC236}">
                <a16:creationId xmlns:a16="http://schemas.microsoft.com/office/drawing/2014/main" id="{9ABAF5ED-FBB6-3348-B504-07CCAA2C964C}"/>
              </a:ext>
            </a:extLst>
          </p:cNvPr>
          <p:cNvSpPr txBox="1"/>
          <p:nvPr/>
        </p:nvSpPr>
        <p:spPr bwMode="auto">
          <a:xfrm>
            <a:off x="423333" y="1927846"/>
            <a:ext cx="1660633" cy="846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rtlCol="0" anchor="b">
            <a:spAutoFit/>
          </a:bodyPr>
          <a:lstStyle/>
          <a:p>
            <a:pPr algn="just" eaLnBrk="1" hangingPunct="1"/>
            <a:r>
              <a:rPr lang="fr-FR" sz="1100" dirty="0">
                <a:solidFill>
                  <a:srgbClr val="00AEC6"/>
                </a:solidFill>
                <a:latin typeface="+mj-lt"/>
                <a:cs typeface="Arial" pitchFamily="34" charset="0"/>
              </a:rPr>
              <a:t>Entre 2000 et 2007 : </a:t>
            </a:r>
          </a:p>
          <a:p>
            <a:pPr algn="just" eaLnBrk="1" hangingPunct="1"/>
            <a:r>
              <a:rPr lang="fr-FR" sz="1100" dirty="0">
                <a:solidFill>
                  <a:schemeClr val="tx1">
                    <a:lumMod val="65000"/>
                    <a:lumOff val="35000"/>
                  </a:schemeClr>
                </a:solidFill>
                <a:latin typeface="+mj-lt"/>
                <a:cs typeface="Arial" pitchFamily="34" charset="0"/>
              </a:rPr>
              <a:t>La forme de la bosse des accidents à changé et la variation de mortalité infantile a diminué.</a:t>
            </a:r>
          </a:p>
        </p:txBody>
      </p:sp>
      <p:sp>
        <p:nvSpPr>
          <p:cNvPr id="3" name="TextBox 2">
            <a:extLst>
              <a:ext uri="{FF2B5EF4-FFF2-40B4-BE49-F238E27FC236}">
                <a16:creationId xmlns:a16="http://schemas.microsoft.com/office/drawing/2014/main" id="{3FA7C6B5-36E2-AD4B-BC9E-22E4E0152212}"/>
              </a:ext>
            </a:extLst>
          </p:cNvPr>
          <p:cNvSpPr txBox="1"/>
          <p:nvPr/>
        </p:nvSpPr>
        <p:spPr bwMode="auto">
          <a:xfrm>
            <a:off x="2893569" y="4425950"/>
            <a:ext cx="1936428" cy="107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rtlCol="0" anchor="b">
            <a:spAutoFit/>
          </a:bodyPr>
          <a:lstStyle/>
          <a:p>
            <a:pPr eaLnBrk="1" hangingPunct="1"/>
            <a:r>
              <a:rPr lang="fr-FR" sz="700" i="1" dirty="0">
                <a:solidFill>
                  <a:schemeClr val="tx1">
                    <a:lumMod val="50000"/>
                    <a:lumOff val="50000"/>
                  </a:schemeClr>
                </a:solidFill>
                <a:latin typeface="+mj-lt"/>
                <a:cs typeface="Arial" pitchFamily="34" charset="0"/>
              </a:rPr>
              <a:t>Données de la population Française (HMD), Hommes. </a:t>
            </a:r>
          </a:p>
        </p:txBody>
      </p:sp>
      <p:pic>
        <p:nvPicPr>
          <p:cNvPr id="12" name="Picture 11">
            <a:extLst>
              <a:ext uri="{FF2B5EF4-FFF2-40B4-BE49-F238E27FC236}">
                <a16:creationId xmlns:a16="http://schemas.microsoft.com/office/drawing/2014/main" id="{B2C93BE7-5476-B74E-BA78-C8A713655B38}"/>
              </a:ext>
            </a:extLst>
          </p:cNvPr>
          <p:cNvPicPr>
            <a:picLocks noChangeAspect="1"/>
          </p:cNvPicPr>
          <p:nvPr/>
        </p:nvPicPr>
        <p:blipFill>
          <a:blip r:embed="rId2"/>
          <a:stretch>
            <a:fillRect/>
          </a:stretch>
        </p:blipFill>
        <p:spPr>
          <a:xfrm>
            <a:off x="2514600" y="609828"/>
            <a:ext cx="6350000" cy="3810000"/>
          </a:xfrm>
          <a:prstGeom prst="rect">
            <a:avLst/>
          </a:prstGeom>
        </p:spPr>
      </p:pic>
    </p:spTree>
    <p:extLst>
      <p:ext uri="{BB962C8B-B14F-4D97-AF65-F5344CB8AC3E}">
        <p14:creationId xmlns:p14="http://schemas.microsoft.com/office/powerpoint/2010/main" val="29777485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9FD9B4"/>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674986F-CC18-45BD-9CBA-A44A3FE00672}"/>
              </a:ext>
            </a:extLst>
          </p:cNvPr>
          <p:cNvSpPr>
            <a:spLocks noGrp="1"/>
          </p:cNvSpPr>
          <p:nvPr>
            <p:ph sz="quarter" idx="11"/>
          </p:nvPr>
        </p:nvSpPr>
        <p:spPr>
          <a:xfrm>
            <a:off x="2647950" y="635365"/>
            <a:ext cx="3848100" cy="3871913"/>
          </a:xfrm>
        </p:spPr>
        <p:txBody>
          <a:bodyPr/>
          <a:lstStyle/>
          <a:p>
            <a:r>
              <a:rPr lang="fr-FR" dirty="0"/>
              <a:t>4</a:t>
            </a:r>
          </a:p>
        </p:txBody>
      </p:sp>
      <p:sp>
        <p:nvSpPr>
          <p:cNvPr id="3" name="Content Placeholder 2">
            <a:extLst>
              <a:ext uri="{FF2B5EF4-FFF2-40B4-BE49-F238E27FC236}">
                <a16:creationId xmlns:a16="http://schemas.microsoft.com/office/drawing/2014/main" id="{CA604E03-669C-49B4-A7C5-5D53995983FC}"/>
              </a:ext>
            </a:extLst>
          </p:cNvPr>
          <p:cNvSpPr>
            <a:spLocks noGrp="1"/>
          </p:cNvSpPr>
          <p:nvPr>
            <p:ph sz="quarter" idx="10"/>
          </p:nvPr>
        </p:nvSpPr>
        <p:spPr/>
        <p:txBody>
          <a:bodyPr/>
          <a:lstStyle/>
          <a:p>
            <a:r>
              <a:rPr lang="fr-FR" b="1" dirty="0">
                <a:solidFill>
                  <a:schemeClr val="bg1"/>
                </a:solidFill>
              </a:rPr>
              <a:t>Sensibilité des coefficients</a:t>
            </a:r>
          </a:p>
        </p:txBody>
      </p:sp>
    </p:spTree>
    <p:extLst>
      <p:ext uri="{BB962C8B-B14F-4D97-AF65-F5344CB8AC3E}">
        <p14:creationId xmlns:p14="http://schemas.microsoft.com/office/powerpoint/2010/main" val="6566643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229D2F9-0C35-AC4E-B0FD-879BB24D0B07}"/>
              </a:ext>
            </a:extLst>
          </p:cNvPr>
          <p:cNvSpPr>
            <a:spLocks noGrp="1"/>
          </p:cNvSpPr>
          <p:nvPr>
            <p:ph type="dt" sz="half" idx="10"/>
          </p:nvPr>
        </p:nvSpPr>
        <p:spPr/>
        <p:txBody>
          <a:bodyPr/>
          <a:lstStyle/>
          <a:p>
            <a:r>
              <a:rPr lang="en-US" noProof="0" dirty="0"/>
              <a:t>SSE Model  | April 2020</a:t>
            </a:r>
          </a:p>
        </p:txBody>
      </p:sp>
      <p:sp>
        <p:nvSpPr>
          <p:cNvPr id="4" name="Footer Placeholder 3">
            <a:extLst>
              <a:ext uri="{FF2B5EF4-FFF2-40B4-BE49-F238E27FC236}">
                <a16:creationId xmlns:a16="http://schemas.microsoft.com/office/drawing/2014/main" id="{68DBBDD6-8FD2-F249-83F7-79A460F24719}"/>
              </a:ext>
            </a:extLst>
          </p:cNvPr>
          <p:cNvSpPr>
            <a:spLocks noGrp="1"/>
          </p:cNvSpPr>
          <p:nvPr>
            <p:ph type="ftr" sz="quarter" idx="11"/>
          </p:nvPr>
        </p:nvSpPr>
        <p:spPr/>
        <p:txBody>
          <a:bodyPr/>
          <a:lstStyle/>
          <a:p>
            <a:r>
              <a:rPr lang="en-US" noProof="0"/>
              <a:t>CONFIDENTIALITY LEVEL</a:t>
            </a:r>
            <a:endParaRPr lang="en-US" noProof="0" dirty="0"/>
          </a:p>
        </p:txBody>
      </p:sp>
      <p:sp>
        <p:nvSpPr>
          <p:cNvPr id="6" name="Title 5">
            <a:extLst>
              <a:ext uri="{FF2B5EF4-FFF2-40B4-BE49-F238E27FC236}">
                <a16:creationId xmlns:a16="http://schemas.microsoft.com/office/drawing/2014/main" id="{09B568E6-B289-8A40-966C-F5E38271F95A}"/>
              </a:ext>
            </a:extLst>
          </p:cNvPr>
          <p:cNvSpPr>
            <a:spLocks noGrp="1"/>
          </p:cNvSpPr>
          <p:nvPr>
            <p:ph type="title"/>
          </p:nvPr>
        </p:nvSpPr>
        <p:spPr/>
        <p:txBody>
          <a:bodyPr/>
          <a:lstStyle/>
          <a:p>
            <a:r>
              <a:rPr lang="fr-FR" dirty="0"/>
              <a:t>Sensibilité des coefficients </a:t>
            </a:r>
          </a:p>
        </p:txBody>
      </p:sp>
      <p:sp>
        <p:nvSpPr>
          <p:cNvPr id="2" name="TextBox 1">
            <a:extLst>
              <a:ext uri="{FF2B5EF4-FFF2-40B4-BE49-F238E27FC236}">
                <a16:creationId xmlns:a16="http://schemas.microsoft.com/office/drawing/2014/main" id="{03813B55-EE68-A041-9871-3303A871E014}"/>
              </a:ext>
            </a:extLst>
          </p:cNvPr>
          <p:cNvSpPr txBox="1"/>
          <p:nvPr/>
        </p:nvSpPr>
        <p:spPr bwMode="auto">
          <a:xfrm>
            <a:off x="226413" y="558800"/>
            <a:ext cx="8676000"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rtlCol="0" anchor="b">
            <a:spAutoFit/>
          </a:bodyPr>
          <a:lstStyle/>
          <a:p>
            <a:pPr algn="just" eaLnBrk="1" hangingPunct="1"/>
            <a:r>
              <a:rPr lang="fr-FR" sz="1200" dirty="0">
                <a:solidFill>
                  <a:srgbClr val="00AEC6"/>
                </a:solidFill>
                <a:latin typeface="+mj-lt"/>
                <a:cs typeface="Arial" pitchFamily="34" charset="0"/>
              </a:rPr>
              <a:t>Etude des sensibilités afin de sélectionner les paramètres pertinents et d’analyser leur comportement. Calcul des espérances de vie suite à des variations des coefficients uns à uns puis deux par deux. Les variations des coefficients sont calculées avec un choc sur le coefficient du montant du coefficient de variation (CV=</a:t>
            </a:r>
            <a:r>
              <a:rPr lang="fr-FR" sz="1200" dirty="0" err="1">
                <a:solidFill>
                  <a:srgbClr val="00AEC6"/>
                </a:solidFill>
                <a:latin typeface="+mj-lt"/>
                <a:cs typeface="Arial" pitchFamily="34" charset="0"/>
              </a:rPr>
              <a:t>σ</a:t>
            </a:r>
            <a:r>
              <a:rPr lang="fr-FR" sz="1200" dirty="0">
                <a:solidFill>
                  <a:srgbClr val="00AEC6"/>
                </a:solidFill>
                <a:latin typeface="+mj-lt"/>
                <a:cs typeface="Arial" pitchFamily="34" charset="0"/>
              </a:rPr>
              <a:t>/</a:t>
            </a:r>
            <a:r>
              <a:rPr lang="fr-FR" sz="1200" dirty="0" err="1">
                <a:solidFill>
                  <a:srgbClr val="00AEC6"/>
                </a:solidFill>
                <a:latin typeface="+mj-lt"/>
                <a:cs typeface="Arial" pitchFamily="34" charset="0"/>
              </a:rPr>
              <a:t>μ</a:t>
            </a:r>
            <a:r>
              <a:rPr lang="fr-FR" sz="1200" dirty="0">
                <a:solidFill>
                  <a:srgbClr val="00AEC6"/>
                </a:solidFill>
                <a:latin typeface="+mj-lt"/>
                <a:cs typeface="Arial" pitchFamily="34" charset="0"/>
              </a:rPr>
              <a:t>).</a:t>
            </a:r>
          </a:p>
        </p:txBody>
      </p:sp>
      <p:pic>
        <p:nvPicPr>
          <p:cNvPr id="21" name="Picture 20">
            <a:extLst>
              <a:ext uri="{FF2B5EF4-FFF2-40B4-BE49-F238E27FC236}">
                <a16:creationId xmlns:a16="http://schemas.microsoft.com/office/drawing/2014/main" id="{6DC17A05-61E4-364A-9EF1-08726C11BED8}"/>
              </a:ext>
            </a:extLst>
          </p:cNvPr>
          <p:cNvPicPr>
            <a:picLocks noChangeAspect="1"/>
          </p:cNvPicPr>
          <p:nvPr/>
        </p:nvPicPr>
        <p:blipFill>
          <a:blip r:embed="rId3"/>
          <a:stretch>
            <a:fillRect/>
          </a:stretch>
        </p:blipFill>
        <p:spPr>
          <a:xfrm>
            <a:off x="4643934" y="1265616"/>
            <a:ext cx="4419302" cy="3223491"/>
          </a:xfrm>
          <a:prstGeom prst="rect">
            <a:avLst/>
          </a:prstGeom>
        </p:spPr>
      </p:pic>
      <p:pic>
        <p:nvPicPr>
          <p:cNvPr id="22" name="Picture 21">
            <a:extLst>
              <a:ext uri="{FF2B5EF4-FFF2-40B4-BE49-F238E27FC236}">
                <a16:creationId xmlns:a16="http://schemas.microsoft.com/office/drawing/2014/main" id="{92D9DB68-17F7-DD4D-A022-E0312D4B4A80}"/>
              </a:ext>
            </a:extLst>
          </p:cNvPr>
          <p:cNvPicPr>
            <a:picLocks noChangeAspect="1"/>
          </p:cNvPicPr>
          <p:nvPr/>
        </p:nvPicPr>
        <p:blipFill>
          <a:blip r:embed="rId4"/>
          <a:stretch>
            <a:fillRect/>
          </a:stretch>
        </p:blipFill>
        <p:spPr>
          <a:xfrm>
            <a:off x="74502" y="1265616"/>
            <a:ext cx="4419302" cy="3223491"/>
          </a:xfrm>
          <a:prstGeom prst="rect">
            <a:avLst/>
          </a:prstGeom>
        </p:spPr>
      </p:pic>
    </p:spTree>
    <p:extLst>
      <p:ext uri="{BB962C8B-B14F-4D97-AF65-F5344CB8AC3E}">
        <p14:creationId xmlns:p14="http://schemas.microsoft.com/office/powerpoint/2010/main" val="40804635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229D2F9-0C35-AC4E-B0FD-879BB24D0B07}"/>
              </a:ext>
            </a:extLst>
          </p:cNvPr>
          <p:cNvSpPr>
            <a:spLocks noGrp="1"/>
          </p:cNvSpPr>
          <p:nvPr>
            <p:ph type="dt" sz="half" idx="10"/>
          </p:nvPr>
        </p:nvSpPr>
        <p:spPr/>
        <p:txBody>
          <a:bodyPr/>
          <a:lstStyle/>
          <a:p>
            <a:r>
              <a:rPr lang="en-US" noProof="0" dirty="0"/>
              <a:t>SSE Model  | April 2020</a:t>
            </a:r>
          </a:p>
        </p:txBody>
      </p:sp>
      <p:sp>
        <p:nvSpPr>
          <p:cNvPr id="4" name="Footer Placeholder 3">
            <a:extLst>
              <a:ext uri="{FF2B5EF4-FFF2-40B4-BE49-F238E27FC236}">
                <a16:creationId xmlns:a16="http://schemas.microsoft.com/office/drawing/2014/main" id="{68DBBDD6-8FD2-F249-83F7-79A460F24719}"/>
              </a:ext>
            </a:extLst>
          </p:cNvPr>
          <p:cNvSpPr>
            <a:spLocks noGrp="1"/>
          </p:cNvSpPr>
          <p:nvPr>
            <p:ph type="ftr" sz="quarter" idx="11"/>
          </p:nvPr>
        </p:nvSpPr>
        <p:spPr/>
        <p:txBody>
          <a:bodyPr/>
          <a:lstStyle/>
          <a:p>
            <a:r>
              <a:rPr lang="en-US" noProof="0"/>
              <a:t>CONFIDENTIALITY LEVEL</a:t>
            </a:r>
            <a:endParaRPr lang="en-US" noProof="0" dirty="0"/>
          </a:p>
        </p:txBody>
      </p:sp>
      <p:sp>
        <p:nvSpPr>
          <p:cNvPr id="6" name="Title 5">
            <a:extLst>
              <a:ext uri="{FF2B5EF4-FFF2-40B4-BE49-F238E27FC236}">
                <a16:creationId xmlns:a16="http://schemas.microsoft.com/office/drawing/2014/main" id="{09B568E6-B289-8A40-966C-F5E38271F95A}"/>
              </a:ext>
            </a:extLst>
          </p:cNvPr>
          <p:cNvSpPr>
            <a:spLocks noGrp="1"/>
          </p:cNvSpPr>
          <p:nvPr>
            <p:ph type="title"/>
          </p:nvPr>
        </p:nvSpPr>
        <p:spPr/>
        <p:txBody>
          <a:bodyPr/>
          <a:lstStyle/>
          <a:p>
            <a:r>
              <a:rPr lang="fr-FR" dirty="0"/>
              <a:t>Sensibilité des coefficients </a:t>
            </a:r>
          </a:p>
        </p:txBody>
      </p:sp>
      <p:sp>
        <p:nvSpPr>
          <p:cNvPr id="2" name="TextBox 1">
            <a:extLst>
              <a:ext uri="{FF2B5EF4-FFF2-40B4-BE49-F238E27FC236}">
                <a16:creationId xmlns:a16="http://schemas.microsoft.com/office/drawing/2014/main" id="{03813B55-EE68-A041-9871-3303A871E014}"/>
              </a:ext>
            </a:extLst>
          </p:cNvPr>
          <p:cNvSpPr txBox="1"/>
          <p:nvPr/>
        </p:nvSpPr>
        <p:spPr bwMode="auto">
          <a:xfrm>
            <a:off x="226413" y="558800"/>
            <a:ext cx="8676000"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rtlCol="0" anchor="b">
            <a:spAutoFit/>
          </a:bodyPr>
          <a:lstStyle/>
          <a:p>
            <a:pPr algn="just" eaLnBrk="1" hangingPunct="1"/>
            <a:r>
              <a:rPr lang="fr-FR" sz="1200" dirty="0">
                <a:solidFill>
                  <a:srgbClr val="00AEC6"/>
                </a:solidFill>
                <a:latin typeface="+mj-lt"/>
                <a:cs typeface="Arial" pitchFamily="34" charset="0"/>
              </a:rPr>
              <a:t>Etude des sensibilités afin de sélectionner les paramètres pertinents et d’analyser leur comportement. Calcul des espérances de vie suite à des variations des coefficients uns à uns puis deux par deux. Les variations des coefficients sont calculées avec un choc sur le coefficient du montant du coefficient de variation (CV=</a:t>
            </a:r>
            <a:r>
              <a:rPr lang="fr-FR" sz="1200" dirty="0" err="1">
                <a:solidFill>
                  <a:srgbClr val="00AEC6"/>
                </a:solidFill>
                <a:latin typeface="+mj-lt"/>
                <a:cs typeface="Arial" pitchFamily="34" charset="0"/>
              </a:rPr>
              <a:t>σ</a:t>
            </a:r>
            <a:r>
              <a:rPr lang="fr-FR" sz="1200" dirty="0">
                <a:solidFill>
                  <a:srgbClr val="00AEC6"/>
                </a:solidFill>
                <a:latin typeface="+mj-lt"/>
                <a:cs typeface="Arial" pitchFamily="34" charset="0"/>
              </a:rPr>
              <a:t>/</a:t>
            </a:r>
            <a:r>
              <a:rPr lang="fr-FR" sz="1200" dirty="0" err="1">
                <a:solidFill>
                  <a:srgbClr val="00AEC6"/>
                </a:solidFill>
                <a:latin typeface="+mj-lt"/>
                <a:cs typeface="Arial" pitchFamily="34" charset="0"/>
              </a:rPr>
              <a:t>μ</a:t>
            </a:r>
            <a:r>
              <a:rPr lang="fr-FR" sz="1200" dirty="0">
                <a:solidFill>
                  <a:srgbClr val="00AEC6"/>
                </a:solidFill>
                <a:latin typeface="+mj-lt"/>
                <a:cs typeface="Arial" pitchFamily="34" charset="0"/>
              </a:rPr>
              <a:t>).</a:t>
            </a:r>
          </a:p>
        </p:txBody>
      </p:sp>
      <p:graphicFrame>
        <p:nvGraphicFramePr>
          <p:cNvPr id="7" name="Table 6">
            <a:extLst>
              <a:ext uri="{FF2B5EF4-FFF2-40B4-BE49-F238E27FC236}">
                <a16:creationId xmlns:a16="http://schemas.microsoft.com/office/drawing/2014/main" id="{C4595E3A-6076-E94F-89FC-5DD8FE987BBE}"/>
              </a:ext>
            </a:extLst>
          </p:cNvPr>
          <p:cNvGraphicFramePr>
            <a:graphicFrameLocks noGrp="1"/>
          </p:cNvGraphicFramePr>
          <p:nvPr>
            <p:extLst>
              <p:ext uri="{D42A27DB-BD31-4B8C-83A1-F6EECF244321}">
                <p14:modId xmlns:p14="http://schemas.microsoft.com/office/powerpoint/2010/main" val="3386370810"/>
              </p:ext>
            </p:extLst>
          </p:nvPr>
        </p:nvGraphicFramePr>
        <p:xfrm>
          <a:off x="1131216" y="1320730"/>
          <a:ext cx="7022970" cy="3031732"/>
        </p:xfrm>
        <a:graphic>
          <a:graphicData uri="http://schemas.openxmlformats.org/drawingml/2006/table">
            <a:tbl>
              <a:tblPr/>
              <a:tblGrid>
                <a:gridCol w="1170495">
                  <a:extLst>
                    <a:ext uri="{9D8B030D-6E8A-4147-A177-3AD203B41FA5}">
                      <a16:colId xmlns:a16="http://schemas.microsoft.com/office/drawing/2014/main" val="2209626700"/>
                    </a:ext>
                  </a:extLst>
                </a:gridCol>
                <a:gridCol w="1170495">
                  <a:extLst>
                    <a:ext uri="{9D8B030D-6E8A-4147-A177-3AD203B41FA5}">
                      <a16:colId xmlns:a16="http://schemas.microsoft.com/office/drawing/2014/main" val="2204713789"/>
                    </a:ext>
                  </a:extLst>
                </a:gridCol>
                <a:gridCol w="1170495">
                  <a:extLst>
                    <a:ext uri="{9D8B030D-6E8A-4147-A177-3AD203B41FA5}">
                      <a16:colId xmlns:a16="http://schemas.microsoft.com/office/drawing/2014/main" val="901633508"/>
                    </a:ext>
                  </a:extLst>
                </a:gridCol>
                <a:gridCol w="1170495">
                  <a:extLst>
                    <a:ext uri="{9D8B030D-6E8A-4147-A177-3AD203B41FA5}">
                      <a16:colId xmlns:a16="http://schemas.microsoft.com/office/drawing/2014/main" val="3135845215"/>
                    </a:ext>
                  </a:extLst>
                </a:gridCol>
                <a:gridCol w="1170495">
                  <a:extLst>
                    <a:ext uri="{9D8B030D-6E8A-4147-A177-3AD203B41FA5}">
                      <a16:colId xmlns:a16="http://schemas.microsoft.com/office/drawing/2014/main" val="457779857"/>
                    </a:ext>
                  </a:extLst>
                </a:gridCol>
                <a:gridCol w="1170495">
                  <a:extLst>
                    <a:ext uri="{9D8B030D-6E8A-4147-A177-3AD203B41FA5}">
                      <a16:colId xmlns:a16="http://schemas.microsoft.com/office/drawing/2014/main" val="3033426802"/>
                    </a:ext>
                  </a:extLst>
                </a:gridCol>
              </a:tblGrid>
              <a:tr h="297298">
                <a:tc>
                  <a:txBody>
                    <a:bodyPr/>
                    <a:lstStyle/>
                    <a:p>
                      <a:pPr algn="ctr" fontAlgn="b"/>
                      <a:r>
                        <a:rPr lang="en-GB" sz="1050" b="0" i="1" u="none" strike="noStrike" dirty="0">
                          <a:solidFill>
                            <a:schemeClr val="tx1">
                              <a:lumMod val="85000"/>
                              <a:lumOff val="15000"/>
                            </a:schemeClr>
                          </a:solidFill>
                          <a:effectLst/>
                          <a:latin typeface="+mn-lt"/>
                        </a:rPr>
                        <a:t>IndiceComposante2</a:t>
                      </a:r>
                    </a:p>
                  </a:txBody>
                  <a:tcPr marL="5882" marR="5882" marT="5882" marB="0" anchor="ctr">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solidFill>
                        <a:srgbClr val="00AEC6"/>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GB" sz="1050" b="0" i="0" u="none" strike="noStrike" dirty="0">
                          <a:solidFill>
                            <a:schemeClr val="tx1">
                              <a:lumMod val="85000"/>
                              <a:lumOff val="15000"/>
                            </a:schemeClr>
                          </a:solidFill>
                          <a:effectLst/>
                          <a:latin typeface="+mn-lt"/>
                        </a:rPr>
                        <a:t>Δ</a:t>
                      </a:r>
                      <a:r>
                        <a:rPr lang="en-GB" sz="1050" b="0" i="1" u="none" strike="noStrike" dirty="0">
                          <a:solidFill>
                            <a:schemeClr val="tx1">
                              <a:lumMod val="85000"/>
                              <a:lumOff val="15000"/>
                            </a:schemeClr>
                          </a:solidFill>
                          <a:effectLst/>
                          <a:latin typeface="+mn-lt"/>
                        </a:rPr>
                        <a:t>Ex2</a:t>
                      </a:r>
                    </a:p>
                  </a:txBody>
                  <a:tcPr marL="5882" marR="5882" marT="5882" marB="0" anchor="ctr">
                    <a:lnL>
                      <a:noFill/>
                    </a:lnL>
                    <a:lnR w="12700" cap="flat" cmpd="sng" algn="ctr">
                      <a:solidFill>
                        <a:srgbClr val="00AEC6"/>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00AEC6"/>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GB" sz="1050" b="0" i="1" u="none" strike="noStrike" dirty="0">
                          <a:solidFill>
                            <a:schemeClr val="tx1">
                              <a:lumMod val="85000"/>
                              <a:lumOff val="15000"/>
                            </a:schemeClr>
                          </a:solidFill>
                          <a:effectLst/>
                          <a:latin typeface="+mn-lt"/>
                        </a:rPr>
                        <a:t>IndiceComposante3</a:t>
                      </a:r>
                    </a:p>
                  </a:txBody>
                  <a:tcPr marL="5882" marR="5882" marT="5882" marB="0" anchor="ctr">
                    <a:lnL w="12700" cap="flat" cmpd="sng" algn="ctr">
                      <a:solidFill>
                        <a:srgbClr val="00AEC6"/>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solidFill>
                        <a:srgbClr val="00AEC6"/>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GB" sz="1050" b="0" i="0" u="none" strike="noStrike" dirty="0">
                          <a:solidFill>
                            <a:schemeClr val="tx1">
                              <a:lumMod val="85000"/>
                              <a:lumOff val="15000"/>
                            </a:schemeClr>
                          </a:solidFill>
                          <a:effectLst/>
                          <a:latin typeface="+mn-lt"/>
                        </a:rPr>
                        <a:t>Δ</a:t>
                      </a:r>
                      <a:r>
                        <a:rPr lang="en-GB" sz="1050" b="0" i="1" u="none" strike="noStrike" dirty="0">
                          <a:solidFill>
                            <a:schemeClr val="tx1">
                              <a:lumMod val="85000"/>
                              <a:lumOff val="15000"/>
                            </a:schemeClr>
                          </a:solidFill>
                          <a:effectLst/>
                          <a:latin typeface="+mn-lt"/>
                        </a:rPr>
                        <a:t>Ex3</a:t>
                      </a:r>
                    </a:p>
                  </a:txBody>
                  <a:tcPr marL="5882" marR="5882" marT="5882" marB="0" anchor="ctr">
                    <a:lnL>
                      <a:noFill/>
                    </a:lnL>
                    <a:lnR w="12700" cap="flat" cmpd="sng" algn="ctr">
                      <a:solidFill>
                        <a:srgbClr val="00AEC6"/>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00AEC6"/>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GB" sz="1050" b="0" i="0" u="none" strike="noStrike" dirty="0" err="1">
                          <a:solidFill>
                            <a:schemeClr val="tx1">
                              <a:lumMod val="85000"/>
                              <a:lumOff val="15000"/>
                            </a:schemeClr>
                          </a:solidFill>
                          <a:effectLst/>
                          <a:latin typeface="+mn-lt"/>
                        </a:rPr>
                        <a:t>Δ</a:t>
                      </a:r>
                      <a:r>
                        <a:rPr lang="en-GB" sz="1050" b="0" i="1" u="none" strike="noStrike" dirty="0" err="1">
                          <a:solidFill>
                            <a:schemeClr val="tx1">
                              <a:lumMod val="85000"/>
                              <a:lumOff val="15000"/>
                            </a:schemeClr>
                          </a:solidFill>
                          <a:effectLst/>
                          <a:latin typeface="+mn-lt"/>
                        </a:rPr>
                        <a:t>ExBoth</a:t>
                      </a:r>
                      <a:endParaRPr lang="en-GB" sz="1050" b="0" i="1" u="none" strike="noStrike" dirty="0">
                        <a:solidFill>
                          <a:schemeClr val="tx1">
                            <a:lumMod val="85000"/>
                            <a:lumOff val="15000"/>
                          </a:schemeClr>
                        </a:solidFill>
                        <a:effectLst/>
                        <a:latin typeface="+mn-lt"/>
                      </a:endParaRPr>
                    </a:p>
                  </a:txBody>
                  <a:tcPr marL="5882" marR="5882" marT="5882" marB="0" anchor="ctr">
                    <a:lnL w="12700" cap="flat" cmpd="sng" algn="ctr">
                      <a:solidFill>
                        <a:srgbClr val="00AEC6"/>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solidFill>
                        <a:srgbClr val="00AEC6"/>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GB" sz="1050" b="0" i="1" u="none" strike="noStrike" dirty="0">
                          <a:solidFill>
                            <a:schemeClr val="tx1">
                              <a:lumMod val="85000"/>
                              <a:lumOff val="15000"/>
                            </a:schemeClr>
                          </a:solidFill>
                          <a:effectLst/>
                          <a:latin typeface="+mn-lt"/>
                        </a:rPr>
                        <a:t>Ex</a:t>
                      </a:r>
                    </a:p>
                  </a:txBody>
                  <a:tcPr marL="5882" marR="5882" marT="5882" marB="0"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00AEC6"/>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04488118"/>
                  </a:ext>
                </a:extLst>
              </a:tr>
              <a:tr h="303826">
                <a:tc>
                  <a:txBody>
                    <a:bodyPr/>
                    <a:lstStyle/>
                    <a:p>
                      <a:pPr algn="ctr" fontAlgn="b"/>
                      <a:r>
                        <a:rPr lang="en-FR" sz="1050" b="0" i="0" u="none" strike="noStrike" dirty="0">
                          <a:solidFill>
                            <a:schemeClr val="tx1">
                              <a:lumMod val="85000"/>
                              <a:lumOff val="15000"/>
                            </a:schemeClr>
                          </a:solidFill>
                          <a:effectLst/>
                          <a:latin typeface="+mn-lt"/>
                        </a:rPr>
                        <a:t>14</a:t>
                      </a:r>
                    </a:p>
                  </a:txBody>
                  <a:tcPr marL="9525" marR="9525" marT="9525" marB="0" anchor="ctr">
                    <a:lnL w="12700" cap="flat" cmpd="sng" algn="ctr">
                      <a:noFill/>
                      <a:prstDash val="solid"/>
                      <a:round/>
                      <a:headEnd type="none" w="med" len="med"/>
                      <a:tailEnd type="none" w="med" len="med"/>
                    </a:lnL>
                    <a:lnR>
                      <a:noFill/>
                    </a:lnR>
                    <a:lnT w="12700" cap="flat" cmpd="sng" algn="ctr">
                      <a:solidFill>
                        <a:srgbClr val="00AEC6"/>
                      </a:solidFill>
                      <a:prstDash val="solid"/>
                      <a:round/>
                      <a:headEnd type="none" w="med" len="med"/>
                      <a:tailEnd type="none" w="med" len="med"/>
                    </a:lnT>
                    <a:lnB w="635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FR" sz="1050" b="0" i="0" u="none" strike="noStrike">
                          <a:solidFill>
                            <a:schemeClr val="tx1">
                              <a:lumMod val="85000"/>
                              <a:lumOff val="15000"/>
                            </a:schemeClr>
                          </a:solidFill>
                          <a:effectLst/>
                          <a:latin typeface="+mn-lt"/>
                        </a:rPr>
                        <a:t>0,092</a:t>
                      </a:r>
                    </a:p>
                  </a:txBody>
                  <a:tcPr marL="9525" marR="9525" marT="9525" marB="0" anchor="ctr">
                    <a:lnL>
                      <a:noFill/>
                    </a:lnL>
                    <a:lnR w="12700" cap="flat" cmpd="sng" algn="ctr">
                      <a:solidFill>
                        <a:srgbClr val="00AEC6"/>
                      </a:solidFill>
                      <a:prstDash val="solid"/>
                      <a:round/>
                      <a:headEnd type="none" w="med" len="med"/>
                      <a:tailEnd type="none" w="med" len="med"/>
                    </a:lnR>
                    <a:lnT w="12700" cap="flat" cmpd="sng" algn="ctr">
                      <a:solidFill>
                        <a:srgbClr val="00AEC6"/>
                      </a:solidFill>
                      <a:prstDash val="solid"/>
                      <a:round/>
                      <a:headEnd type="none" w="med" len="med"/>
                      <a:tailEnd type="none" w="med" len="med"/>
                    </a:lnT>
                    <a:lnB w="635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FR" sz="1050" b="0" i="0" u="none" strike="noStrike">
                          <a:solidFill>
                            <a:schemeClr val="tx1">
                              <a:lumMod val="85000"/>
                              <a:lumOff val="15000"/>
                            </a:schemeClr>
                          </a:solidFill>
                          <a:effectLst/>
                          <a:latin typeface="+mn-lt"/>
                        </a:rPr>
                        <a:t>39</a:t>
                      </a:r>
                    </a:p>
                  </a:txBody>
                  <a:tcPr marL="9525" marR="9525" marT="9525" marB="0" anchor="ctr">
                    <a:lnL w="12700" cap="flat" cmpd="sng" algn="ctr">
                      <a:solidFill>
                        <a:srgbClr val="00AEC6"/>
                      </a:solidFill>
                      <a:prstDash val="solid"/>
                      <a:round/>
                      <a:headEnd type="none" w="med" len="med"/>
                      <a:tailEnd type="none" w="med" len="med"/>
                    </a:lnL>
                    <a:lnR>
                      <a:noFill/>
                    </a:lnR>
                    <a:lnT w="12700" cap="flat" cmpd="sng" algn="ctr">
                      <a:solidFill>
                        <a:srgbClr val="00AEC6"/>
                      </a:solidFill>
                      <a:prstDash val="solid"/>
                      <a:round/>
                      <a:headEnd type="none" w="med" len="med"/>
                      <a:tailEnd type="none" w="med" len="med"/>
                    </a:lnT>
                    <a:lnB w="635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FR" sz="1050" b="0" i="0" u="none" strike="noStrike">
                          <a:solidFill>
                            <a:schemeClr val="tx1">
                              <a:lumMod val="85000"/>
                              <a:lumOff val="15000"/>
                            </a:schemeClr>
                          </a:solidFill>
                          <a:effectLst/>
                          <a:latin typeface="+mn-lt"/>
                        </a:rPr>
                        <a:t>0,175</a:t>
                      </a:r>
                    </a:p>
                  </a:txBody>
                  <a:tcPr marL="9525" marR="9525" marT="9525" marB="0" anchor="ctr">
                    <a:lnL>
                      <a:noFill/>
                    </a:lnL>
                    <a:lnR w="12700" cap="flat" cmpd="sng" algn="ctr">
                      <a:solidFill>
                        <a:srgbClr val="00AEC6"/>
                      </a:solidFill>
                      <a:prstDash val="solid"/>
                      <a:round/>
                      <a:headEnd type="none" w="med" len="med"/>
                      <a:tailEnd type="none" w="med" len="med"/>
                    </a:lnR>
                    <a:lnT w="12700" cap="flat" cmpd="sng" algn="ctr">
                      <a:solidFill>
                        <a:srgbClr val="00AEC6"/>
                      </a:solidFill>
                      <a:prstDash val="solid"/>
                      <a:round/>
                      <a:headEnd type="none" w="med" len="med"/>
                      <a:tailEnd type="none" w="med" len="med"/>
                    </a:lnT>
                    <a:lnB w="635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FR" sz="1050" b="0" i="0" u="none" strike="noStrike">
                          <a:solidFill>
                            <a:schemeClr val="tx1">
                              <a:lumMod val="85000"/>
                              <a:lumOff val="15000"/>
                            </a:schemeClr>
                          </a:solidFill>
                          <a:effectLst/>
                          <a:latin typeface="+mn-lt"/>
                        </a:rPr>
                        <a:t>0,644</a:t>
                      </a:r>
                    </a:p>
                  </a:txBody>
                  <a:tcPr marL="9525" marR="9525" marT="9525" marB="0" anchor="ctr">
                    <a:lnL w="12700" cap="flat" cmpd="sng" algn="ctr">
                      <a:solidFill>
                        <a:srgbClr val="00AEC6"/>
                      </a:solidFill>
                      <a:prstDash val="solid"/>
                      <a:round/>
                      <a:headEnd type="none" w="med" len="med"/>
                      <a:tailEnd type="none" w="med" len="med"/>
                    </a:lnL>
                    <a:lnR>
                      <a:noFill/>
                    </a:lnR>
                    <a:lnT w="12700" cap="flat" cmpd="sng" algn="ctr">
                      <a:solidFill>
                        <a:srgbClr val="00AEC6"/>
                      </a:solidFill>
                      <a:prstDash val="solid"/>
                      <a:round/>
                      <a:headEnd type="none" w="med" len="med"/>
                      <a:tailEnd type="none" w="med" len="med"/>
                    </a:lnT>
                    <a:lnB w="635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FR" sz="1050" b="0" i="0" u="none" strike="noStrike">
                          <a:solidFill>
                            <a:schemeClr val="tx1">
                              <a:lumMod val="85000"/>
                              <a:lumOff val="15000"/>
                            </a:schemeClr>
                          </a:solidFill>
                          <a:effectLst/>
                          <a:latin typeface="+mn-lt"/>
                        </a:rPr>
                        <a:t>73,39</a:t>
                      </a:r>
                    </a:p>
                  </a:txBody>
                  <a:tcPr marL="9525" marR="9525" marT="9525" marB="0" anchor="ctr">
                    <a:lnL>
                      <a:noFill/>
                    </a:lnL>
                    <a:lnR w="12700" cap="flat" cmpd="sng" algn="ctr">
                      <a:noFill/>
                      <a:prstDash val="solid"/>
                      <a:round/>
                      <a:headEnd type="none" w="med" len="med"/>
                      <a:tailEnd type="none" w="med" len="med"/>
                    </a:lnR>
                    <a:lnT w="12700" cap="flat" cmpd="sng" algn="ctr">
                      <a:solidFill>
                        <a:srgbClr val="00AEC6"/>
                      </a:solidFill>
                      <a:prstDash val="solid"/>
                      <a:round/>
                      <a:headEnd type="none" w="med" len="med"/>
                      <a:tailEnd type="none" w="med" len="med"/>
                    </a:lnT>
                    <a:lnB w="635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36974817"/>
                  </a:ext>
                </a:extLst>
              </a:tr>
              <a:tr h="303826">
                <a:tc>
                  <a:txBody>
                    <a:bodyPr/>
                    <a:lstStyle/>
                    <a:p>
                      <a:pPr algn="ctr" fontAlgn="b"/>
                      <a:r>
                        <a:rPr lang="en-FR" sz="1050" b="0" i="0" u="none" strike="noStrike">
                          <a:solidFill>
                            <a:schemeClr val="tx1">
                              <a:lumMod val="85000"/>
                              <a:lumOff val="15000"/>
                            </a:schemeClr>
                          </a:solidFill>
                          <a:effectLst/>
                          <a:latin typeface="+mn-lt"/>
                        </a:rPr>
                        <a:t>15</a:t>
                      </a:r>
                    </a:p>
                  </a:txBody>
                  <a:tcPr marL="9525" marR="9525" marT="9525" marB="0" anchor="ctr">
                    <a:lnL w="12700" cap="flat" cmpd="sng" algn="ctr">
                      <a:noFill/>
                      <a:prstDash val="solid"/>
                      <a:round/>
                      <a:headEnd type="none" w="med" len="med"/>
                      <a:tailEnd type="none" w="med" len="med"/>
                    </a:lnL>
                    <a:lnR>
                      <a:noFill/>
                    </a:lnR>
                    <a:lnT w="6350" cap="flat" cmpd="sng" algn="ctr">
                      <a:solidFill>
                        <a:schemeClr val="bg1">
                          <a:lumMod val="95000"/>
                        </a:schemeClr>
                      </a:solidFill>
                      <a:prstDash val="solid"/>
                      <a:round/>
                      <a:headEnd type="none" w="med" len="med"/>
                      <a:tailEnd type="none" w="med" len="med"/>
                    </a:lnT>
                    <a:lnB w="635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FR" sz="1050" b="0" i="0" u="none" strike="noStrike">
                          <a:solidFill>
                            <a:schemeClr val="tx1">
                              <a:lumMod val="85000"/>
                              <a:lumOff val="15000"/>
                            </a:schemeClr>
                          </a:solidFill>
                          <a:effectLst/>
                          <a:latin typeface="+mn-lt"/>
                        </a:rPr>
                        <a:t>0,110</a:t>
                      </a:r>
                    </a:p>
                  </a:txBody>
                  <a:tcPr marL="9525" marR="9525" marT="9525" marB="0" anchor="ctr">
                    <a:lnL>
                      <a:noFill/>
                    </a:lnL>
                    <a:lnR w="12700" cap="flat" cmpd="sng" algn="ctr">
                      <a:solidFill>
                        <a:srgbClr val="00AEC6"/>
                      </a:solidFill>
                      <a:prstDash val="solid"/>
                      <a:round/>
                      <a:headEnd type="none" w="med" len="med"/>
                      <a:tailEnd type="none" w="med" len="med"/>
                    </a:lnR>
                    <a:lnT w="6350" cap="flat" cmpd="sng" algn="ctr">
                      <a:solidFill>
                        <a:schemeClr val="bg1">
                          <a:lumMod val="95000"/>
                        </a:schemeClr>
                      </a:solidFill>
                      <a:prstDash val="solid"/>
                      <a:round/>
                      <a:headEnd type="none" w="med" len="med"/>
                      <a:tailEnd type="none" w="med" len="med"/>
                    </a:lnT>
                    <a:lnB w="635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FR" sz="1050" b="0" i="0" u="none" strike="noStrike">
                          <a:solidFill>
                            <a:schemeClr val="tx1">
                              <a:lumMod val="85000"/>
                              <a:lumOff val="15000"/>
                            </a:schemeClr>
                          </a:solidFill>
                          <a:effectLst/>
                          <a:latin typeface="+mn-lt"/>
                        </a:rPr>
                        <a:t>40</a:t>
                      </a:r>
                    </a:p>
                  </a:txBody>
                  <a:tcPr marL="9525" marR="9525" marT="9525" marB="0" anchor="ctr">
                    <a:lnL w="12700" cap="flat" cmpd="sng" algn="ctr">
                      <a:solidFill>
                        <a:srgbClr val="00AEC6"/>
                      </a:solidFill>
                      <a:prstDash val="solid"/>
                      <a:round/>
                      <a:headEnd type="none" w="med" len="med"/>
                      <a:tailEnd type="none" w="med" len="med"/>
                    </a:lnL>
                    <a:lnR>
                      <a:noFill/>
                    </a:lnR>
                    <a:lnT w="6350" cap="flat" cmpd="sng" algn="ctr">
                      <a:solidFill>
                        <a:schemeClr val="bg1">
                          <a:lumMod val="95000"/>
                        </a:schemeClr>
                      </a:solidFill>
                      <a:prstDash val="solid"/>
                      <a:round/>
                      <a:headEnd type="none" w="med" len="med"/>
                      <a:tailEnd type="none" w="med" len="med"/>
                    </a:lnT>
                    <a:lnB w="635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FR" sz="1050" b="0" i="0" u="none" strike="noStrike">
                          <a:solidFill>
                            <a:schemeClr val="tx1">
                              <a:lumMod val="85000"/>
                              <a:lumOff val="15000"/>
                            </a:schemeClr>
                          </a:solidFill>
                          <a:effectLst/>
                          <a:latin typeface="+mn-lt"/>
                        </a:rPr>
                        <a:t>0,089</a:t>
                      </a:r>
                    </a:p>
                  </a:txBody>
                  <a:tcPr marL="9525" marR="9525" marT="9525" marB="0" anchor="ctr">
                    <a:lnL>
                      <a:noFill/>
                    </a:lnL>
                    <a:lnR w="12700" cap="flat" cmpd="sng" algn="ctr">
                      <a:solidFill>
                        <a:srgbClr val="00AEC6"/>
                      </a:solidFill>
                      <a:prstDash val="solid"/>
                      <a:round/>
                      <a:headEnd type="none" w="med" len="med"/>
                      <a:tailEnd type="none" w="med" len="med"/>
                    </a:lnR>
                    <a:lnT w="6350" cap="flat" cmpd="sng" algn="ctr">
                      <a:solidFill>
                        <a:schemeClr val="bg1">
                          <a:lumMod val="95000"/>
                        </a:schemeClr>
                      </a:solidFill>
                      <a:prstDash val="solid"/>
                      <a:round/>
                      <a:headEnd type="none" w="med" len="med"/>
                      <a:tailEnd type="none" w="med" len="med"/>
                    </a:lnT>
                    <a:lnB w="635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FR" sz="1050" b="0" i="0" u="none" strike="noStrike">
                          <a:solidFill>
                            <a:schemeClr val="tx1">
                              <a:lumMod val="85000"/>
                              <a:lumOff val="15000"/>
                            </a:schemeClr>
                          </a:solidFill>
                          <a:effectLst/>
                          <a:latin typeface="+mn-lt"/>
                        </a:rPr>
                        <a:t>0,592</a:t>
                      </a:r>
                    </a:p>
                  </a:txBody>
                  <a:tcPr marL="9525" marR="9525" marT="9525" marB="0" anchor="ctr">
                    <a:lnL w="12700" cap="flat" cmpd="sng" algn="ctr">
                      <a:solidFill>
                        <a:srgbClr val="00AEC6"/>
                      </a:solidFill>
                      <a:prstDash val="solid"/>
                      <a:round/>
                      <a:headEnd type="none" w="med" len="med"/>
                      <a:tailEnd type="none" w="med" len="med"/>
                    </a:lnL>
                    <a:lnR>
                      <a:noFill/>
                    </a:lnR>
                    <a:lnT w="6350" cap="flat" cmpd="sng" algn="ctr">
                      <a:solidFill>
                        <a:schemeClr val="bg1">
                          <a:lumMod val="95000"/>
                        </a:schemeClr>
                      </a:solidFill>
                      <a:prstDash val="solid"/>
                      <a:round/>
                      <a:headEnd type="none" w="med" len="med"/>
                      <a:tailEnd type="none" w="med" len="med"/>
                    </a:lnT>
                    <a:lnB w="635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FR" sz="1050" b="0" i="0" u="none" strike="noStrike">
                          <a:solidFill>
                            <a:schemeClr val="tx1">
                              <a:lumMod val="85000"/>
                              <a:lumOff val="15000"/>
                            </a:schemeClr>
                          </a:solidFill>
                          <a:effectLst/>
                          <a:latin typeface="+mn-lt"/>
                        </a:rPr>
                        <a:t>73,44</a:t>
                      </a:r>
                    </a:p>
                  </a:txBody>
                  <a:tcPr marL="9525" marR="9525" marT="9525" marB="0" anchor="ctr">
                    <a:lnL>
                      <a:noFill/>
                    </a:lnL>
                    <a:lnR w="12700" cap="flat" cmpd="sng" algn="ctr">
                      <a:noFill/>
                      <a:prstDash val="solid"/>
                      <a:round/>
                      <a:headEnd type="none" w="med" len="med"/>
                      <a:tailEnd type="none" w="med" len="med"/>
                    </a:lnR>
                    <a:lnT w="6350" cap="flat" cmpd="sng" algn="ctr">
                      <a:solidFill>
                        <a:schemeClr val="bg1">
                          <a:lumMod val="95000"/>
                        </a:schemeClr>
                      </a:solidFill>
                      <a:prstDash val="solid"/>
                      <a:round/>
                      <a:headEnd type="none" w="med" len="med"/>
                      <a:tailEnd type="none" w="med" len="med"/>
                    </a:lnT>
                    <a:lnB w="635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142458162"/>
                  </a:ext>
                </a:extLst>
              </a:tr>
              <a:tr h="303826">
                <a:tc>
                  <a:txBody>
                    <a:bodyPr/>
                    <a:lstStyle/>
                    <a:p>
                      <a:pPr algn="ctr" fontAlgn="b"/>
                      <a:r>
                        <a:rPr lang="en-FR" sz="1050" b="0" i="0" u="none" strike="noStrike">
                          <a:solidFill>
                            <a:schemeClr val="tx1">
                              <a:lumMod val="85000"/>
                              <a:lumOff val="15000"/>
                            </a:schemeClr>
                          </a:solidFill>
                          <a:effectLst/>
                          <a:latin typeface="+mn-lt"/>
                        </a:rPr>
                        <a:t>13</a:t>
                      </a:r>
                    </a:p>
                  </a:txBody>
                  <a:tcPr marL="9525" marR="9525" marT="9525" marB="0" anchor="ctr">
                    <a:lnL w="12700" cap="flat" cmpd="sng" algn="ctr">
                      <a:noFill/>
                      <a:prstDash val="solid"/>
                      <a:round/>
                      <a:headEnd type="none" w="med" len="med"/>
                      <a:tailEnd type="none" w="med" len="med"/>
                    </a:lnL>
                    <a:lnR>
                      <a:noFill/>
                    </a:lnR>
                    <a:lnT w="6350" cap="flat" cmpd="sng" algn="ctr">
                      <a:solidFill>
                        <a:schemeClr val="bg1">
                          <a:lumMod val="95000"/>
                        </a:schemeClr>
                      </a:solidFill>
                      <a:prstDash val="solid"/>
                      <a:round/>
                      <a:headEnd type="none" w="med" len="med"/>
                      <a:tailEnd type="none" w="med" len="med"/>
                    </a:lnT>
                    <a:lnB w="635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FR" sz="1050" b="0" i="0" u="none" strike="noStrike">
                          <a:solidFill>
                            <a:schemeClr val="tx1">
                              <a:lumMod val="85000"/>
                              <a:lumOff val="15000"/>
                            </a:schemeClr>
                          </a:solidFill>
                          <a:effectLst/>
                          <a:latin typeface="+mn-lt"/>
                        </a:rPr>
                        <a:t>0,070</a:t>
                      </a:r>
                    </a:p>
                  </a:txBody>
                  <a:tcPr marL="9525" marR="9525" marT="9525" marB="0" anchor="ctr">
                    <a:lnL>
                      <a:noFill/>
                    </a:lnL>
                    <a:lnR w="12700" cap="flat" cmpd="sng" algn="ctr">
                      <a:solidFill>
                        <a:srgbClr val="00AEC6"/>
                      </a:solidFill>
                      <a:prstDash val="solid"/>
                      <a:round/>
                      <a:headEnd type="none" w="med" len="med"/>
                      <a:tailEnd type="none" w="med" len="med"/>
                    </a:lnR>
                    <a:lnT w="6350" cap="flat" cmpd="sng" algn="ctr">
                      <a:solidFill>
                        <a:schemeClr val="bg1">
                          <a:lumMod val="95000"/>
                        </a:schemeClr>
                      </a:solidFill>
                      <a:prstDash val="solid"/>
                      <a:round/>
                      <a:headEnd type="none" w="med" len="med"/>
                      <a:tailEnd type="none" w="med" len="med"/>
                    </a:lnT>
                    <a:lnB w="635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FR" sz="1050" b="0" i="0" u="none" strike="noStrike">
                          <a:solidFill>
                            <a:schemeClr val="tx1">
                              <a:lumMod val="85000"/>
                              <a:lumOff val="15000"/>
                            </a:schemeClr>
                          </a:solidFill>
                          <a:effectLst/>
                          <a:latin typeface="+mn-lt"/>
                        </a:rPr>
                        <a:t>38</a:t>
                      </a:r>
                    </a:p>
                  </a:txBody>
                  <a:tcPr marL="9525" marR="9525" marT="9525" marB="0" anchor="ctr">
                    <a:lnL w="12700" cap="flat" cmpd="sng" algn="ctr">
                      <a:solidFill>
                        <a:srgbClr val="00AEC6"/>
                      </a:solidFill>
                      <a:prstDash val="solid"/>
                      <a:round/>
                      <a:headEnd type="none" w="med" len="med"/>
                      <a:tailEnd type="none" w="med" len="med"/>
                    </a:lnL>
                    <a:lnR>
                      <a:noFill/>
                    </a:lnR>
                    <a:lnT w="6350" cap="flat" cmpd="sng" algn="ctr">
                      <a:solidFill>
                        <a:schemeClr val="bg1">
                          <a:lumMod val="95000"/>
                        </a:schemeClr>
                      </a:solidFill>
                      <a:prstDash val="solid"/>
                      <a:round/>
                      <a:headEnd type="none" w="med" len="med"/>
                      <a:tailEnd type="none" w="med" len="med"/>
                    </a:lnT>
                    <a:lnB w="635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FR" sz="1050" b="0" i="0" u="none" strike="noStrike">
                          <a:solidFill>
                            <a:schemeClr val="tx1">
                              <a:lumMod val="85000"/>
                              <a:lumOff val="15000"/>
                            </a:schemeClr>
                          </a:solidFill>
                          <a:effectLst/>
                          <a:latin typeface="+mn-lt"/>
                        </a:rPr>
                        <a:t>0,175</a:t>
                      </a:r>
                    </a:p>
                  </a:txBody>
                  <a:tcPr marL="9525" marR="9525" marT="9525" marB="0" anchor="ctr">
                    <a:lnL>
                      <a:noFill/>
                    </a:lnL>
                    <a:lnR w="12700" cap="flat" cmpd="sng" algn="ctr">
                      <a:solidFill>
                        <a:srgbClr val="00AEC6"/>
                      </a:solidFill>
                      <a:prstDash val="solid"/>
                      <a:round/>
                      <a:headEnd type="none" w="med" len="med"/>
                      <a:tailEnd type="none" w="med" len="med"/>
                    </a:lnR>
                    <a:lnT w="6350" cap="flat" cmpd="sng" algn="ctr">
                      <a:solidFill>
                        <a:schemeClr val="bg1">
                          <a:lumMod val="95000"/>
                        </a:schemeClr>
                      </a:solidFill>
                      <a:prstDash val="solid"/>
                      <a:round/>
                      <a:headEnd type="none" w="med" len="med"/>
                      <a:tailEnd type="none" w="med" len="med"/>
                    </a:lnT>
                    <a:lnB w="635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FR" sz="1050" b="0" i="0" u="none" strike="noStrike">
                          <a:solidFill>
                            <a:schemeClr val="tx1">
                              <a:lumMod val="85000"/>
                              <a:lumOff val="15000"/>
                            </a:schemeClr>
                          </a:solidFill>
                          <a:effectLst/>
                          <a:latin typeface="+mn-lt"/>
                        </a:rPr>
                        <a:t>0,515</a:t>
                      </a:r>
                    </a:p>
                  </a:txBody>
                  <a:tcPr marL="9525" marR="9525" marT="9525" marB="0" anchor="ctr">
                    <a:lnL w="12700" cap="flat" cmpd="sng" algn="ctr">
                      <a:solidFill>
                        <a:srgbClr val="00AEC6"/>
                      </a:solidFill>
                      <a:prstDash val="solid"/>
                      <a:round/>
                      <a:headEnd type="none" w="med" len="med"/>
                      <a:tailEnd type="none" w="med" len="med"/>
                    </a:lnL>
                    <a:lnR>
                      <a:noFill/>
                    </a:lnR>
                    <a:lnT w="6350" cap="flat" cmpd="sng" algn="ctr">
                      <a:solidFill>
                        <a:schemeClr val="bg1">
                          <a:lumMod val="95000"/>
                        </a:schemeClr>
                      </a:solidFill>
                      <a:prstDash val="solid"/>
                      <a:round/>
                      <a:headEnd type="none" w="med" len="med"/>
                      <a:tailEnd type="none" w="med" len="med"/>
                    </a:lnT>
                    <a:lnB w="635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FR" sz="1050" b="0" i="0" u="none" strike="noStrike">
                          <a:solidFill>
                            <a:schemeClr val="tx1">
                              <a:lumMod val="85000"/>
                              <a:lumOff val="15000"/>
                            </a:schemeClr>
                          </a:solidFill>
                          <a:effectLst/>
                          <a:latin typeface="+mn-lt"/>
                        </a:rPr>
                        <a:t>73,52</a:t>
                      </a:r>
                    </a:p>
                  </a:txBody>
                  <a:tcPr marL="9525" marR="9525" marT="9525" marB="0" anchor="ctr">
                    <a:lnL>
                      <a:noFill/>
                    </a:lnL>
                    <a:lnR w="12700" cap="flat" cmpd="sng" algn="ctr">
                      <a:noFill/>
                      <a:prstDash val="solid"/>
                      <a:round/>
                      <a:headEnd type="none" w="med" len="med"/>
                      <a:tailEnd type="none" w="med" len="med"/>
                    </a:lnR>
                    <a:lnT w="6350" cap="flat" cmpd="sng" algn="ctr">
                      <a:solidFill>
                        <a:schemeClr val="bg1">
                          <a:lumMod val="95000"/>
                        </a:schemeClr>
                      </a:solidFill>
                      <a:prstDash val="solid"/>
                      <a:round/>
                      <a:headEnd type="none" w="med" len="med"/>
                      <a:tailEnd type="none" w="med" len="med"/>
                    </a:lnT>
                    <a:lnB w="635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31725440"/>
                  </a:ext>
                </a:extLst>
              </a:tr>
              <a:tr h="303826">
                <a:tc>
                  <a:txBody>
                    <a:bodyPr/>
                    <a:lstStyle/>
                    <a:p>
                      <a:pPr algn="ctr" fontAlgn="b"/>
                      <a:r>
                        <a:rPr lang="en-FR" sz="1050" b="0" i="0" u="none" strike="noStrike">
                          <a:solidFill>
                            <a:schemeClr val="tx1">
                              <a:lumMod val="85000"/>
                              <a:lumOff val="15000"/>
                            </a:schemeClr>
                          </a:solidFill>
                          <a:effectLst/>
                          <a:latin typeface="+mn-lt"/>
                        </a:rPr>
                        <a:t>16</a:t>
                      </a:r>
                    </a:p>
                  </a:txBody>
                  <a:tcPr marL="9525" marR="9525" marT="9525" marB="0" anchor="ctr">
                    <a:lnL w="12700" cap="flat" cmpd="sng" algn="ctr">
                      <a:noFill/>
                      <a:prstDash val="solid"/>
                      <a:round/>
                      <a:headEnd type="none" w="med" len="med"/>
                      <a:tailEnd type="none" w="med" len="med"/>
                    </a:lnL>
                    <a:lnR>
                      <a:noFill/>
                    </a:lnR>
                    <a:lnT w="6350" cap="flat" cmpd="sng" algn="ctr">
                      <a:solidFill>
                        <a:schemeClr val="bg1">
                          <a:lumMod val="95000"/>
                        </a:schemeClr>
                      </a:solidFill>
                      <a:prstDash val="solid"/>
                      <a:round/>
                      <a:headEnd type="none" w="med" len="med"/>
                      <a:tailEnd type="none" w="med" len="med"/>
                    </a:lnT>
                    <a:lnB w="635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FR" sz="1050" b="0" i="0" u="none" strike="noStrike">
                          <a:solidFill>
                            <a:schemeClr val="tx1">
                              <a:lumMod val="85000"/>
                              <a:lumOff val="15000"/>
                            </a:schemeClr>
                          </a:solidFill>
                          <a:effectLst/>
                          <a:latin typeface="+mn-lt"/>
                        </a:rPr>
                        <a:t>0,124</a:t>
                      </a:r>
                    </a:p>
                  </a:txBody>
                  <a:tcPr marL="9525" marR="9525" marT="9525" marB="0" anchor="ctr">
                    <a:lnL>
                      <a:noFill/>
                    </a:lnL>
                    <a:lnR w="12700" cap="flat" cmpd="sng" algn="ctr">
                      <a:solidFill>
                        <a:srgbClr val="00AEC6"/>
                      </a:solidFill>
                      <a:prstDash val="solid"/>
                      <a:round/>
                      <a:headEnd type="none" w="med" len="med"/>
                      <a:tailEnd type="none" w="med" len="med"/>
                    </a:lnR>
                    <a:lnT w="6350" cap="flat" cmpd="sng" algn="ctr">
                      <a:solidFill>
                        <a:schemeClr val="bg1">
                          <a:lumMod val="95000"/>
                        </a:schemeClr>
                      </a:solidFill>
                      <a:prstDash val="solid"/>
                      <a:round/>
                      <a:headEnd type="none" w="med" len="med"/>
                      <a:tailEnd type="none" w="med" len="med"/>
                    </a:lnT>
                    <a:lnB w="635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FR" sz="1050" b="0" i="0" u="none" strike="noStrike">
                          <a:solidFill>
                            <a:schemeClr val="tx1">
                              <a:lumMod val="85000"/>
                              <a:lumOff val="15000"/>
                            </a:schemeClr>
                          </a:solidFill>
                          <a:effectLst/>
                          <a:latin typeface="+mn-lt"/>
                        </a:rPr>
                        <a:t>41</a:t>
                      </a:r>
                    </a:p>
                  </a:txBody>
                  <a:tcPr marL="9525" marR="9525" marT="9525" marB="0" anchor="ctr">
                    <a:lnL w="12700" cap="flat" cmpd="sng" algn="ctr">
                      <a:solidFill>
                        <a:srgbClr val="00AEC6"/>
                      </a:solidFill>
                      <a:prstDash val="solid"/>
                      <a:round/>
                      <a:headEnd type="none" w="med" len="med"/>
                      <a:tailEnd type="none" w="med" len="med"/>
                    </a:lnL>
                    <a:lnR>
                      <a:noFill/>
                    </a:lnR>
                    <a:lnT w="6350" cap="flat" cmpd="sng" algn="ctr">
                      <a:solidFill>
                        <a:schemeClr val="bg1">
                          <a:lumMod val="95000"/>
                        </a:schemeClr>
                      </a:solidFill>
                      <a:prstDash val="solid"/>
                      <a:round/>
                      <a:headEnd type="none" w="med" len="med"/>
                      <a:tailEnd type="none" w="med" len="med"/>
                    </a:lnT>
                    <a:lnB w="635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FR" sz="1050" b="0" i="0" u="none" strike="noStrike">
                          <a:solidFill>
                            <a:schemeClr val="tx1">
                              <a:lumMod val="85000"/>
                              <a:lumOff val="15000"/>
                            </a:schemeClr>
                          </a:solidFill>
                          <a:effectLst/>
                          <a:latin typeface="+mn-lt"/>
                        </a:rPr>
                        <a:t>0,020</a:t>
                      </a:r>
                    </a:p>
                  </a:txBody>
                  <a:tcPr marL="9525" marR="9525" marT="9525" marB="0" anchor="ctr">
                    <a:lnL>
                      <a:noFill/>
                    </a:lnL>
                    <a:lnR w="12700" cap="flat" cmpd="sng" algn="ctr">
                      <a:solidFill>
                        <a:srgbClr val="00AEC6"/>
                      </a:solidFill>
                      <a:prstDash val="solid"/>
                      <a:round/>
                      <a:headEnd type="none" w="med" len="med"/>
                      <a:tailEnd type="none" w="med" len="med"/>
                    </a:lnR>
                    <a:lnT w="6350" cap="flat" cmpd="sng" algn="ctr">
                      <a:solidFill>
                        <a:schemeClr val="bg1">
                          <a:lumMod val="95000"/>
                        </a:schemeClr>
                      </a:solidFill>
                      <a:prstDash val="solid"/>
                      <a:round/>
                      <a:headEnd type="none" w="med" len="med"/>
                      <a:tailEnd type="none" w="med" len="med"/>
                    </a:lnT>
                    <a:lnB w="635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FR" sz="1050" b="0" i="0" u="none" strike="noStrike">
                          <a:solidFill>
                            <a:schemeClr val="tx1">
                              <a:lumMod val="85000"/>
                              <a:lumOff val="15000"/>
                            </a:schemeClr>
                          </a:solidFill>
                          <a:effectLst/>
                          <a:latin typeface="+mn-lt"/>
                        </a:rPr>
                        <a:t>0,370</a:t>
                      </a:r>
                    </a:p>
                  </a:txBody>
                  <a:tcPr marL="9525" marR="9525" marT="9525" marB="0" anchor="ctr">
                    <a:lnL w="12700" cap="flat" cmpd="sng" algn="ctr">
                      <a:solidFill>
                        <a:srgbClr val="00AEC6"/>
                      </a:solidFill>
                      <a:prstDash val="solid"/>
                      <a:round/>
                      <a:headEnd type="none" w="med" len="med"/>
                      <a:tailEnd type="none" w="med" len="med"/>
                    </a:lnL>
                    <a:lnR>
                      <a:noFill/>
                    </a:lnR>
                    <a:lnT w="6350" cap="flat" cmpd="sng" algn="ctr">
                      <a:solidFill>
                        <a:schemeClr val="bg1">
                          <a:lumMod val="95000"/>
                        </a:schemeClr>
                      </a:solidFill>
                      <a:prstDash val="solid"/>
                      <a:round/>
                      <a:headEnd type="none" w="med" len="med"/>
                      <a:tailEnd type="none" w="med" len="med"/>
                    </a:lnT>
                    <a:lnB w="635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FR" sz="1050" b="0" i="0" u="none" strike="noStrike">
                          <a:solidFill>
                            <a:schemeClr val="tx1">
                              <a:lumMod val="85000"/>
                              <a:lumOff val="15000"/>
                            </a:schemeClr>
                          </a:solidFill>
                          <a:effectLst/>
                          <a:latin typeface="+mn-lt"/>
                        </a:rPr>
                        <a:t>73,66</a:t>
                      </a:r>
                    </a:p>
                  </a:txBody>
                  <a:tcPr marL="9525" marR="9525" marT="9525" marB="0" anchor="ctr">
                    <a:lnL>
                      <a:noFill/>
                    </a:lnL>
                    <a:lnR w="12700" cap="flat" cmpd="sng" algn="ctr">
                      <a:noFill/>
                      <a:prstDash val="solid"/>
                      <a:round/>
                      <a:headEnd type="none" w="med" len="med"/>
                      <a:tailEnd type="none" w="med" len="med"/>
                    </a:lnR>
                    <a:lnT w="6350" cap="flat" cmpd="sng" algn="ctr">
                      <a:solidFill>
                        <a:schemeClr val="bg1">
                          <a:lumMod val="95000"/>
                        </a:schemeClr>
                      </a:solidFill>
                      <a:prstDash val="solid"/>
                      <a:round/>
                      <a:headEnd type="none" w="med" len="med"/>
                      <a:tailEnd type="none" w="med" len="med"/>
                    </a:lnT>
                    <a:lnB w="635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9721154"/>
                  </a:ext>
                </a:extLst>
              </a:tr>
              <a:tr h="303826">
                <a:tc>
                  <a:txBody>
                    <a:bodyPr/>
                    <a:lstStyle/>
                    <a:p>
                      <a:pPr algn="ctr" fontAlgn="b"/>
                      <a:r>
                        <a:rPr lang="en-FR" sz="1050" b="0" i="0" u="none" strike="noStrike" dirty="0">
                          <a:solidFill>
                            <a:schemeClr val="tx1">
                              <a:lumMod val="85000"/>
                              <a:lumOff val="15000"/>
                            </a:schemeClr>
                          </a:solidFill>
                          <a:effectLst/>
                          <a:latin typeface="+mn-lt"/>
                        </a:rPr>
                        <a:t>…</a:t>
                      </a:r>
                    </a:p>
                  </a:txBody>
                  <a:tcPr marL="9525" marR="9525" marT="9525" marB="0" anchor="ctr">
                    <a:lnL w="12700" cap="flat" cmpd="sng" algn="ctr">
                      <a:noFill/>
                      <a:prstDash val="solid"/>
                      <a:round/>
                      <a:headEnd type="none" w="med" len="med"/>
                      <a:tailEnd type="none" w="med" len="med"/>
                    </a:lnL>
                    <a:lnR>
                      <a:noFill/>
                    </a:lnR>
                    <a:lnT w="6350" cap="flat" cmpd="sng" algn="ctr">
                      <a:solidFill>
                        <a:schemeClr val="bg1">
                          <a:lumMod val="95000"/>
                        </a:schemeClr>
                      </a:solidFill>
                      <a:prstDash val="solid"/>
                      <a:round/>
                      <a:headEnd type="none" w="med" len="med"/>
                      <a:tailEnd type="none" w="med" len="med"/>
                    </a:lnT>
                    <a:lnB w="635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FR" sz="1050" b="0" i="0" u="none" strike="noStrike" dirty="0">
                          <a:solidFill>
                            <a:schemeClr val="tx1">
                              <a:lumMod val="85000"/>
                              <a:lumOff val="15000"/>
                            </a:schemeClr>
                          </a:solidFill>
                          <a:effectLst/>
                          <a:latin typeface="+mn-lt"/>
                        </a:rPr>
                        <a:t>…</a:t>
                      </a:r>
                    </a:p>
                  </a:txBody>
                  <a:tcPr marL="9525" marR="9525" marT="9525" marB="0" anchor="ctr">
                    <a:lnL>
                      <a:noFill/>
                    </a:lnL>
                    <a:lnR w="12700" cap="flat" cmpd="sng" algn="ctr">
                      <a:solidFill>
                        <a:srgbClr val="00AEC6"/>
                      </a:solidFill>
                      <a:prstDash val="solid"/>
                      <a:round/>
                      <a:headEnd type="none" w="med" len="med"/>
                      <a:tailEnd type="none" w="med" len="med"/>
                    </a:lnR>
                    <a:lnT w="6350" cap="flat" cmpd="sng" algn="ctr">
                      <a:solidFill>
                        <a:schemeClr val="bg1">
                          <a:lumMod val="95000"/>
                        </a:schemeClr>
                      </a:solidFill>
                      <a:prstDash val="solid"/>
                      <a:round/>
                      <a:headEnd type="none" w="med" len="med"/>
                      <a:tailEnd type="none" w="med" len="med"/>
                    </a:lnT>
                    <a:lnB w="635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FR" sz="1050" b="0" i="0" u="none" strike="noStrike" dirty="0">
                          <a:solidFill>
                            <a:schemeClr val="tx1">
                              <a:lumMod val="85000"/>
                              <a:lumOff val="15000"/>
                            </a:schemeClr>
                          </a:solidFill>
                          <a:effectLst/>
                          <a:latin typeface="+mn-lt"/>
                        </a:rPr>
                        <a:t>…</a:t>
                      </a:r>
                    </a:p>
                  </a:txBody>
                  <a:tcPr marL="9525" marR="9525" marT="9525" marB="0" anchor="ctr">
                    <a:lnL w="12700" cap="flat" cmpd="sng" algn="ctr">
                      <a:solidFill>
                        <a:srgbClr val="00AEC6"/>
                      </a:solidFill>
                      <a:prstDash val="solid"/>
                      <a:round/>
                      <a:headEnd type="none" w="med" len="med"/>
                      <a:tailEnd type="none" w="med" len="med"/>
                    </a:lnL>
                    <a:lnR>
                      <a:noFill/>
                    </a:lnR>
                    <a:lnT w="6350" cap="flat" cmpd="sng" algn="ctr">
                      <a:solidFill>
                        <a:schemeClr val="bg1">
                          <a:lumMod val="95000"/>
                        </a:schemeClr>
                      </a:solidFill>
                      <a:prstDash val="solid"/>
                      <a:round/>
                      <a:headEnd type="none" w="med" len="med"/>
                      <a:tailEnd type="none" w="med" len="med"/>
                    </a:lnT>
                    <a:lnB w="635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FR" sz="1050" b="0" i="0" u="none" strike="noStrike" dirty="0">
                          <a:solidFill>
                            <a:schemeClr val="tx1">
                              <a:lumMod val="85000"/>
                              <a:lumOff val="15000"/>
                            </a:schemeClr>
                          </a:solidFill>
                          <a:effectLst/>
                          <a:latin typeface="+mn-lt"/>
                        </a:rPr>
                        <a:t>…</a:t>
                      </a:r>
                    </a:p>
                  </a:txBody>
                  <a:tcPr marL="9525" marR="9525" marT="9525" marB="0" anchor="ctr">
                    <a:lnL>
                      <a:noFill/>
                    </a:lnL>
                    <a:lnR w="12700" cap="flat" cmpd="sng" algn="ctr">
                      <a:solidFill>
                        <a:srgbClr val="00AEC6"/>
                      </a:solidFill>
                      <a:prstDash val="solid"/>
                      <a:round/>
                      <a:headEnd type="none" w="med" len="med"/>
                      <a:tailEnd type="none" w="med" len="med"/>
                    </a:lnR>
                    <a:lnT w="6350" cap="flat" cmpd="sng" algn="ctr">
                      <a:solidFill>
                        <a:schemeClr val="bg1">
                          <a:lumMod val="95000"/>
                        </a:schemeClr>
                      </a:solidFill>
                      <a:prstDash val="solid"/>
                      <a:round/>
                      <a:headEnd type="none" w="med" len="med"/>
                      <a:tailEnd type="none" w="med" len="med"/>
                    </a:lnT>
                    <a:lnB w="635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FR" sz="1050" b="0" i="0" u="none" strike="noStrike" dirty="0">
                          <a:solidFill>
                            <a:schemeClr val="tx1">
                              <a:lumMod val="85000"/>
                              <a:lumOff val="15000"/>
                            </a:schemeClr>
                          </a:solidFill>
                          <a:effectLst/>
                          <a:latin typeface="+mn-lt"/>
                        </a:rPr>
                        <a:t>…</a:t>
                      </a:r>
                    </a:p>
                  </a:txBody>
                  <a:tcPr marL="9525" marR="9525" marT="9525" marB="0" anchor="ctr">
                    <a:lnL w="12700" cap="flat" cmpd="sng" algn="ctr">
                      <a:solidFill>
                        <a:srgbClr val="00AEC6"/>
                      </a:solidFill>
                      <a:prstDash val="solid"/>
                      <a:round/>
                      <a:headEnd type="none" w="med" len="med"/>
                      <a:tailEnd type="none" w="med" len="med"/>
                    </a:lnL>
                    <a:lnR>
                      <a:noFill/>
                    </a:lnR>
                    <a:lnT w="6350" cap="flat" cmpd="sng" algn="ctr">
                      <a:solidFill>
                        <a:schemeClr val="bg1">
                          <a:lumMod val="95000"/>
                        </a:schemeClr>
                      </a:solidFill>
                      <a:prstDash val="solid"/>
                      <a:round/>
                      <a:headEnd type="none" w="med" len="med"/>
                      <a:tailEnd type="none" w="med" len="med"/>
                    </a:lnT>
                    <a:lnB w="635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FR" sz="1050" b="0" i="0" u="none" strike="noStrike" dirty="0">
                          <a:solidFill>
                            <a:schemeClr val="tx1">
                              <a:lumMod val="85000"/>
                              <a:lumOff val="15000"/>
                            </a:schemeClr>
                          </a:solidFill>
                          <a:effectLst/>
                          <a:latin typeface="+mn-lt"/>
                        </a:rPr>
                        <a:t>…</a:t>
                      </a:r>
                    </a:p>
                  </a:txBody>
                  <a:tcPr marL="9525" marR="9525" marT="9525" marB="0" anchor="ctr">
                    <a:lnL>
                      <a:noFill/>
                    </a:lnL>
                    <a:lnR w="12700" cap="flat" cmpd="sng" algn="ctr">
                      <a:noFill/>
                      <a:prstDash val="solid"/>
                      <a:round/>
                      <a:headEnd type="none" w="med" len="med"/>
                      <a:tailEnd type="none" w="med" len="med"/>
                    </a:lnR>
                    <a:lnT w="6350" cap="flat" cmpd="sng" algn="ctr">
                      <a:solidFill>
                        <a:schemeClr val="bg1">
                          <a:lumMod val="95000"/>
                        </a:schemeClr>
                      </a:solidFill>
                      <a:prstDash val="solid"/>
                      <a:round/>
                      <a:headEnd type="none" w="med" len="med"/>
                      <a:tailEnd type="none" w="med" len="med"/>
                    </a:lnT>
                    <a:lnB w="635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51510083"/>
                  </a:ext>
                </a:extLst>
              </a:tr>
              <a:tr h="303826">
                <a:tc>
                  <a:txBody>
                    <a:bodyPr/>
                    <a:lstStyle/>
                    <a:p>
                      <a:pPr algn="ctr" fontAlgn="b"/>
                      <a:r>
                        <a:rPr lang="en-FR" sz="1050" b="0" i="0" u="none" strike="noStrike">
                          <a:solidFill>
                            <a:schemeClr val="tx1">
                              <a:lumMod val="85000"/>
                              <a:lumOff val="15000"/>
                            </a:schemeClr>
                          </a:solidFill>
                          <a:effectLst/>
                          <a:latin typeface="+mn-lt"/>
                        </a:rPr>
                        <a:t>3</a:t>
                      </a:r>
                    </a:p>
                  </a:txBody>
                  <a:tcPr marL="9525" marR="9525" marT="9525" marB="0" anchor="ctr">
                    <a:lnL w="12700" cap="flat" cmpd="sng" algn="ctr">
                      <a:noFill/>
                      <a:prstDash val="solid"/>
                      <a:round/>
                      <a:headEnd type="none" w="med" len="med"/>
                      <a:tailEnd type="none" w="med" len="med"/>
                    </a:lnL>
                    <a:lnR>
                      <a:noFill/>
                    </a:lnR>
                    <a:lnT w="6350" cap="flat" cmpd="sng" algn="ctr">
                      <a:solidFill>
                        <a:schemeClr val="bg1">
                          <a:lumMod val="95000"/>
                        </a:schemeClr>
                      </a:solidFill>
                      <a:prstDash val="solid"/>
                      <a:round/>
                      <a:headEnd type="none" w="med" len="med"/>
                      <a:tailEnd type="none" w="med" len="med"/>
                    </a:lnT>
                    <a:lnB w="635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FR" sz="1050" b="0" i="0" u="none" strike="noStrike">
                          <a:solidFill>
                            <a:schemeClr val="tx1">
                              <a:lumMod val="85000"/>
                              <a:lumOff val="15000"/>
                            </a:schemeClr>
                          </a:solidFill>
                          <a:effectLst/>
                          <a:latin typeface="+mn-lt"/>
                        </a:rPr>
                        <a:t>0,001</a:t>
                      </a:r>
                    </a:p>
                  </a:txBody>
                  <a:tcPr marL="9525" marR="9525" marT="9525" marB="0" anchor="ctr">
                    <a:lnL>
                      <a:noFill/>
                    </a:lnL>
                    <a:lnR w="12700" cap="flat" cmpd="sng" algn="ctr">
                      <a:solidFill>
                        <a:srgbClr val="00AEC6"/>
                      </a:solidFill>
                      <a:prstDash val="solid"/>
                      <a:round/>
                      <a:headEnd type="none" w="med" len="med"/>
                      <a:tailEnd type="none" w="med" len="med"/>
                    </a:lnR>
                    <a:lnT w="6350" cap="flat" cmpd="sng" algn="ctr">
                      <a:solidFill>
                        <a:schemeClr val="bg1">
                          <a:lumMod val="95000"/>
                        </a:schemeClr>
                      </a:solidFill>
                      <a:prstDash val="solid"/>
                      <a:round/>
                      <a:headEnd type="none" w="med" len="med"/>
                      <a:tailEnd type="none" w="med" len="med"/>
                    </a:lnT>
                    <a:lnB w="635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FR" sz="1050" b="0" i="0" u="none" strike="noStrike">
                          <a:solidFill>
                            <a:schemeClr val="tx1">
                              <a:lumMod val="85000"/>
                              <a:lumOff val="15000"/>
                            </a:schemeClr>
                          </a:solidFill>
                          <a:effectLst/>
                          <a:latin typeface="+mn-lt"/>
                        </a:rPr>
                        <a:t>28</a:t>
                      </a:r>
                    </a:p>
                  </a:txBody>
                  <a:tcPr marL="9525" marR="9525" marT="9525" marB="0" anchor="ctr">
                    <a:lnL w="12700" cap="flat" cmpd="sng" algn="ctr">
                      <a:solidFill>
                        <a:srgbClr val="00AEC6"/>
                      </a:solidFill>
                      <a:prstDash val="solid"/>
                      <a:round/>
                      <a:headEnd type="none" w="med" len="med"/>
                      <a:tailEnd type="none" w="med" len="med"/>
                    </a:lnL>
                    <a:lnR>
                      <a:noFill/>
                    </a:lnR>
                    <a:lnT w="6350" cap="flat" cmpd="sng" algn="ctr">
                      <a:solidFill>
                        <a:schemeClr val="bg1">
                          <a:lumMod val="95000"/>
                        </a:schemeClr>
                      </a:solidFill>
                      <a:prstDash val="solid"/>
                      <a:round/>
                      <a:headEnd type="none" w="med" len="med"/>
                      <a:tailEnd type="none" w="med" len="med"/>
                    </a:lnT>
                    <a:lnB w="635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FR" sz="1050" b="0" i="0" u="none" strike="noStrike" dirty="0">
                          <a:solidFill>
                            <a:schemeClr val="tx1">
                              <a:lumMod val="85000"/>
                              <a:lumOff val="15000"/>
                            </a:schemeClr>
                          </a:solidFill>
                          <a:effectLst/>
                          <a:latin typeface="+mn-lt"/>
                        </a:rPr>
                        <a:t>0,000</a:t>
                      </a:r>
                    </a:p>
                  </a:txBody>
                  <a:tcPr marL="9525" marR="9525" marT="9525" marB="0" anchor="ctr">
                    <a:lnL>
                      <a:noFill/>
                    </a:lnL>
                    <a:lnR w="12700" cap="flat" cmpd="sng" algn="ctr">
                      <a:solidFill>
                        <a:srgbClr val="00AEC6"/>
                      </a:solidFill>
                      <a:prstDash val="solid"/>
                      <a:round/>
                      <a:headEnd type="none" w="med" len="med"/>
                      <a:tailEnd type="none" w="med" len="med"/>
                    </a:lnR>
                    <a:lnT w="6350" cap="flat" cmpd="sng" algn="ctr">
                      <a:solidFill>
                        <a:schemeClr val="bg1">
                          <a:lumMod val="95000"/>
                        </a:schemeClr>
                      </a:solidFill>
                      <a:prstDash val="solid"/>
                      <a:round/>
                      <a:headEnd type="none" w="med" len="med"/>
                      <a:tailEnd type="none" w="med" len="med"/>
                    </a:lnT>
                    <a:lnB w="635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FR" sz="1050" b="0" i="0" u="none" strike="noStrike">
                          <a:solidFill>
                            <a:schemeClr val="tx1">
                              <a:lumMod val="85000"/>
                              <a:lumOff val="15000"/>
                            </a:schemeClr>
                          </a:solidFill>
                          <a:effectLst/>
                          <a:latin typeface="+mn-lt"/>
                        </a:rPr>
                        <a:t>0,001</a:t>
                      </a:r>
                    </a:p>
                  </a:txBody>
                  <a:tcPr marL="9525" marR="9525" marT="9525" marB="0" anchor="ctr">
                    <a:lnL w="12700" cap="flat" cmpd="sng" algn="ctr">
                      <a:solidFill>
                        <a:srgbClr val="00AEC6"/>
                      </a:solidFill>
                      <a:prstDash val="solid"/>
                      <a:round/>
                      <a:headEnd type="none" w="med" len="med"/>
                      <a:tailEnd type="none" w="med" len="med"/>
                    </a:lnL>
                    <a:lnR>
                      <a:noFill/>
                    </a:lnR>
                    <a:lnT w="6350" cap="flat" cmpd="sng" algn="ctr">
                      <a:solidFill>
                        <a:schemeClr val="bg1">
                          <a:lumMod val="95000"/>
                        </a:schemeClr>
                      </a:solidFill>
                      <a:prstDash val="solid"/>
                      <a:round/>
                      <a:headEnd type="none" w="med" len="med"/>
                      <a:tailEnd type="none" w="med" len="med"/>
                    </a:lnT>
                    <a:lnB w="635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FR" sz="1050" b="0" i="0" u="none" strike="noStrike" dirty="0">
                          <a:solidFill>
                            <a:schemeClr val="tx1">
                              <a:lumMod val="85000"/>
                              <a:lumOff val="15000"/>
                            </a:schemeClr>
                          </a:solidFill>
                          <a:effectLst/>
                          <a:latin typeface="+mn-lt"/>
                        </a:rPr>
                        <a:t>74,03</a:t>
                      </a:r>
                    </a:p>
                  </a:txBody>
                  <a:tcPr marL="9525" marR="9525" marT="9525" marB="0" anchor="ctr">
                    <a:lnL>
                      <a:noFill/>
                    </a:lnL>
                    <a:lnR w="12700" cap="flat" cmpd="sng" algn="ctr">
                      <a:noFill/>
                      <a:prstDash val="solid"/>
                      <a:round/>
                      <a:headEnd type="none" w="med" len="med"/>
                      <a:tailEnd type="none" w="med" len="med"/>
                    </a:lnR>
                    <a:lnT w="6350" cap="flat" cmpd="sng" algn="ctr">
                      <a:solidFill>
                        <a:schemeClr val="bg1">
                          <a:lumMod val="95000"/>
                        </a:schemeClr>
                      </a:solidFill>
                      <a:prstDash val="solid"/>
                      <a:round/>
                      <a:headEnd type="none" w="med" len="med"/>
                      <a:tailEnd type="none" w="med" len="med"/>
                    </a:lnT>
                    <a:lnB w="635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052636461"/>
                  </a:ext>
                </a:extLst>
              </a:tr>
              <a:tr h="303826">
                <a:tc>
                  <a:txBody>
                    <a:bodyPr/>
                    <a:lstStyle/>
                    <a:p>
                      <a:pPr algn="ctr" fontAlgn="b"/>
                      <a:r>
                        <a:rPr lang="en-FR" sz="1050" b="0" i="0" u="none" strike="noStrike">
                          <a:solidFill>
                            <a:schemeClr val="tx1">
                              <a:lumMod val="85000"/>
                              <a:lumOff val="15000"/>
                            </a:schemeClr>
                          </a:solidFill>
                          <a:effectLst/>
                          <a:latin typeface="+mn-lt"/>
                        </a:rPr>
                        <a:t>25</a:t>
                      </a:r>
                    </a:p>
                  </a:txBody>
                  <a:tcPr marL="9525" marR="9525" marT="9525" marB="0" anchor="ctr">
                    <a:lnL w="12700" cap="flat" cmpd="sng" algn="ctr">
                      <a:noFill/>
                      <a:prstDash val="solid"/>
                      <a:round/>
                      <a:headEnd type="none" w="med" len="med"/>
                      <a:tailEnd type="none" w="med" len="med"/>
                    </a:lnL>
                    <a:lnR>
                      <a:noFill/>
                    </a:lnR>
                    <a:lnT w="6350" cap="flat" cmpd="sng" algn="ctr">
                      <a:solidFill>
                        <a:schemeClr val="bg1">
                          <a:lumMod val="95000"/>
                        </a:schemeClr>
                      </a:solidFill>
                      <a:prstDash val="solid"/>
                      <a:round/>
                      <a:headEnd type="none" w="med" len="med"/>
                      <a:tailEnd type="none" w="med" len="med"/>
                    </a:lnT>
                    <a:lnB w="635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FR" sz="1050" b="0" i="0" u="none" strike="noStrike">
                          <a:solidFill>
                            <a:schemeClr val="tx1">
                              <a:lumMod val="85000"/>
                              <a:lumOff val="15000"/>
                            </a:schemeClr>
                          </a:solidFill>
                          <a:effectLst/>
                          <a:latin typeface="+mn-lt"/>
                        </a:rPr>
                        <a:t>0,000</a:t>
                      </a:r>
                    </a:p>
                  </a:txBody>
                  <a:tcPr marL="9525" marR="9525" marT="9525" marB="0" anchor="ctr">
                    <a:lnL>
                      <a:noFill/>
                    </a:lnL>
                    <a:lnR w="12700" cap="flat" cmpd="sng" algn="ctr">
                      <a:solidFill>
                        <a:srgbClr val="00AEC6"/>
                      </a:solidFill>
                      <a:prstDash val="solid"/>
                      <a:round/>
                      <a:headEnd type="none" w="med" len="med"/>
                      <a:tailEnd type="none" w="med" len="med"/>
                    </a:lnR>
                    <a:lnT w="6350" cap="flat" cmpd="sng" algn="ctr">
                      <a:solidFill>
                        <a:schemeClr val="bg1">
                          <a:lumMod val="95000"/>
                        </a:schemeClr>
                      </a:solidFill>
                      <a:prstDash val="solid"/>
                      <a:round/>
                      <a:headEnd type="none" w="med" len="med"/>
                      <a:tailEnd type="none" w="med" len="med"/>
                    </a:lnT>
                    <a:lnB w="635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FR" sz="1050" b="0" i="0" u="none" strike="noStrike">
                          <a:solidFill>
                            <a:schemeClr val="tx1">
                              <a:lumMod val="85000"/>
                              <a:lumOff val="15000"/>
                            </a:schemeClr>
                          </a:solidFill>
                          <a:effectLst/>
                          <a:latin typeface="+mn-lt"/>
                        </a:rPr>
                        <a:t>50</a:t>
                      </a:r>
                    </a:p>
                  </a:txBody>
                  <a:tcPr marL="9525" marR="9525" marT="9525" marB="0" anchor="ctr">
                    <a:lnL w="12700" cap="flat" cmpd="sng" algn="ctr">
                      <a:solidFill>
                        <a:srgbClr val="00AEC6"/>
                      </a:solidFill>
                      <a:prstDash val="solid"/>
                      <a:round/>
                      <a:headEnd type="none" w="med" len="med"/>
                      <a:tailEnd type="none" w="med" len="med"/>
                    </a:lnL>
                    <a:lnR>
                      <a:noFill/>
                    </a:lnR>
                    <a:lnT w="6350" cap="flat" cmpd="sng" algn="ctr">
                      <a:solidFill>
                        <a:schemeClr val="bg1">
                          <a:lumMod val="95000"/>
                        </a:schemeClr>
                      </a:solidFill>
                      <a:prstDash val="solid"/>
                      <a:round/>
                      <a:headEnd type="none" w="med" len="med"/>
                      <a:tailEnd type="none" w="med" len="med"/>
                    </a:lnT>
                    <a:lnB w="635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FR" sz="1050" b="0" i="0" u="none" strike="noStrike">
                          <a:solidFill>
                            <a:schemeClr val="tx1">
                              <a:lumMod val="85000"/>
                              <a:lumOff val="15000"/>
                            </a:schemeClr>
                          </a:solidFill>
                          <a:effectLst/>
                          <a:latin typeface="+mn-lt"/>
                        </a:rPr>
                        <a:t>0,000</a:t>
                      </a:r>
                    </a:p>
                  </a:txBody>
                  <a:tcPr marL="9525" marR="9525" marT="9525" marB="0" anchor="ctr">
                    <a:lnL>
                      <a:noFill/>
                    </a:lnL>
                    <a:lnR w="12700" cap="flat" cmpd="sng" algn="ctr">
                      <a:solidFill>
                        <a:srgbClr val="00AEC6"/>
                      </a:solidFill>
                      <a:prstDash val="solid"/>
                      <a:round/>
                      <a:headEnd type="none" w="med" len="med"/>
                      <a:tailEnd type="none" w="med" len="med"/>
                    </a:lnR>
                    <a:lnT w="6350" cap="flat" cmpd="sng" algn="ctr">
                      <a:solidFill>
                        <a:schemeClr val="bg1">
                          <a:lumMod val="95000"/>
                        </a:schemeClr>
                      </a:solidFill>
                      <a:prstDash val="solid"/>
                      <a:round/>
                      <a:headEnd type="none" w="med" len="med"/>
                      <a:tailEnd type="none" w="med" len="med"/>
                    </a:lnT>
                    <a:lnB w="635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FR" sz="1050" b="0" i="0" u="none" strike="noStrike">
                          <a:solidFill>
                            <a:schemeClr val="tx1">
                              <a:lumMod val="85000"/>
                              <a:lumOff val="15000"/>
                            </a:schemeClr>
                          </a:solidFill>
                          <a:effectLst/>
                          <a:latin typeface="+mn-lt"/>
                        </a:rPr>
                        <a:t>0,000</a:t>
                      </a:r>
                    </a:p>
                  </a:txBody>
                  <a:tcPr marL="9525" marR="9525" marT="9525" marB="0" anchor="ctr">
                    <a:lnL w="12700" cap="flat" cmpd="sng" algn="ctr">
                      <a:solidFill>
                        <a:srgbClr val="00AEC6"/>
                      </a:solidFill>
                      <a:prstDash val="solid"/>
                      <a:round/>
                      <a:headEnd type="none" w="med" len="med"/>
                      <a:tailEnd type="none" w="med" len="med"/>
                    </a:lnL>
                    <a:lnR>
                      <a:noFill/>
                    </a:lnR>
                    <a:lnT w="6350" cap="flat" cmpd="sng" algn="ctr">
                      <a:solidFill>
                        <a:schemeClr val="bg1">
                          <a:lumMod val="95000"/>
                        </a:schemeClr>
                      </a:solidFill>
                      <a:prstDash val="solid"/>
                      <a:round/>
                      <a:headEnd type="none" w="med" len="med"/>
                      <a:tailEnd type="none" w="med" len="med"/>
                    </a:lnT>
                    <a:lnB w="635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FR" sz="1050" b="0" i="0" u="none" strike="noStrike">
                          <a:solidFill>
                            <a:schemeClr val="tx1">
                              <a:lumMod val="85000"/>
                              <a:lumOff val="15000"/>
                            </a:schemeClr>
                          </a:solidFill>
                          <a:effectLst/>
                          <a:latin typeface="+mn-lt"/>
                        </a:rPr>
                        <a:t>74,03</a:t>
                      </a:r>
                    </a:p>
                  </a:txBody>
                  <a:tcPr marL="9525" marR="9525" marT="9525" marB="0" anchor="ctr">
                    <a:lnL>
                      <a:noFill/>
                    </a:lnL>
                    <a:lnR w="12700" cap="flat" cmpd="sng" algn="ctr">
                      <a:noFill/>
                      <a:prstDash val="solid"/>
                      <a:round/>
                      <a:headEnd type="none" w="med" len="med"/>
                      <a:tailEnd type="none" w="med" len="med"/>
                    </a:lnR>
                    <a:lnT w="6350" cap="flat" cmpd="sng" algn="ctr">
                      <a:solidFill>
                        <a:schemeClr val="bg1">
                          <a:lumMod val="95000"/>
                        </a:schemeClr>
                      </a:solidFill>
                      <a:prstDash val="solid"/>
                      <a:round/>
                      <a:headEnd type="none" w="med" len="med"/>
                      <a:tailEnd type="none" w="med" len="med"/>
                    </a:lnT>
                    <a:lnB w="635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52686725"/>
                  </a:ext>
                </a:extLst>
              </a:tr>
              <a:tr h="303826">
                <a:tc>
                  <a:txBody>
                    <a:bodyPr/>
                    <a:lstStyle/>
                    <a:p>
                      <a:pPr algn="ctr" fontAlgn="b"/>
                      <a:r>
                        <a:rPr lang="en-FR" sz="1050" b="0" i="0" u="none" strike="noStrike">
                          <a:solidFill>
                            <a:schemeClr val="tx1">
                              <a:lumMod val="85000"/>
                              <a:lumOff val="15000"/>
                            </a:schemeClr>
                          </a:solidFill>
                          <a:effectLst/>
                          <a:latin typeface="+mn-lt"/>
                        </a:rPr>
                        <a:t>27</a:t>
                      </a:r>
                    </a:p>
                  </a:txBody>
                  <a:tcPr marL="9525" marR="9525" marT="9525" marB="0" anchor="ctr">
                    <a:lnL w="12700" cap="flat" cmpd="sng" algn="ctr">
                      <a:noFill/>
                      <a:prstDash val="solid"/>
                      <a:round/>
                      <a:headEnd type="none" w="med" len="med"/>
                      <a:tailEnd type="none" w="med" len="med"/>
                    </a:lnL>
                    <a:lnR>
                      <a:noFill/>
                    </a:lnR>
                    <a:lnT w="6350" cap="flat" cmpd="sng" algn="ctr">
                      <a:solidFill>
                        <a:schemeClr val="bg1">
                          <a:lumMod val="95000"/>
                        </a:schemeClr>
                      </a:solidFill>
                      <a:prstDash val="solid"/>
                      <a:round/>
                      <a:headEnd type="none" w="med" len="med"/>
                      <a:tailEnd type="none" w="med" len="med"/>
                    </a:lnT>
                    <a:lnB w="635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FR" sz="1050" b="0" i="0" u="none" strike="noStrike">
                          <a:solidFill>
                            <a:schemeClr val="tx1">
                              <a:lumMod val="85000"/>
                              <a:lumOff val="15000"/>
                            </a:schemeClr>
                          </a:solidFill>
                          <a:effectLst/>
                          <a:latin typeface="+mn-lt"/>
                        </a:rPr>
                        <a:t>0,000</a:t>
                      </a:r>
                    </a:p>
                  </a:txBody>
                  <a:tcPr marL="9525" marR="9525" marT="9525" marB="0" anchor="ctr">
                    <a:lnL>
                      <a:noFill/>
                    </a:lnL>
                    <a:lnR w="12700" cap="flat" cmpd="sng" algn="ctr">
                      <a:solidFill>
                        <a:srgbClr val="00AEC6"/>
                      </a:solidFill>
                      <a:prstDash val="solid"/>
                      <a:round/>
                      <a:headEnd type="none" w="med" len="med"/>
                      <a:tailEnd type="none" w="med" len="med"/>
                    </a:lnR>
                    <a:lnT w="6350" cap="flat" cmpd="sng" algn="ctr">
                      <a:solidFill>
                        <a:schemeClr val="bg1">
                          <a:lumMod val="95000"/>
                        </a:schemeClr>
                      </a:solidFill>
                      <a:prstDash val="solid"/>
                      <a:round/>
                      <a:headEnd type="none" w="med" len="med"/>
                      <a:tailEnd type="none" w="med" len="med"/>
                    </a:lnT>
                    <a:lnB w="635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FR" sz="1050" b="0" i="0" u="none" strike="noStrike">
                          <a:solidFill>
                            <a:schemeClr val="tx1">
                              <a:lumMod val="85000"/>
                              <a:lumOff val="15000"/>
                            </a:schemeClr>
                          </a:solidFill>
                          <a:effectLst/>
                          <a:latin typeface="+mn-lt"/>
                        </a:rPr>
                        <a:t>52</a:t>
                      </a:r>
                    </a:p>
                  </a:txBody>
                  <a:tcPr marL="9525" marR="9525" marT="9525" marB="0" anchor="ctr">
                    <a:lnL w="12700" cap="flat" cmpd="sng" algn="ctr">
                      <a:solidFill>
                        <a:srgbClr val="00AEC6"/>
                      </a:solidFill>
                      <a:prstDash val="solid"/>
                      <a:round/>
                      <a:headEnd type="none" w="med" len="med"/>
                      <a:tailEnd type="none" w="med" len="med"/>
                    </a:lnL>
                    <a:lnR>
                      <a:noFill/>
                    </a:lnR>
                    <a:lnT w="6350" cap="flat" cmpd="sng" algn="ctr">
                      <a:solidFill>
                        <a:schemeClr val="bg1">
                          <a:lumMod val="95000"/>
                        </a:schemeClr>
                      </a:solidFill>
                      <a:prstDash val="solid"/>
                      <a:round/>
                      <a:headEnd type="none" w="med" len="med"/>
                      <a:tailEnd type="none" w="med" len="med"/>
                    </a:lnT>
                    <a:lnB w="635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FR" sz="1050" b="0" i="0" u="none" strike="noStrike">
                          <a:solidFill>
                            <a:schemeClr val="tx1">
                              <a:lumMod val="85000"/>
                              <a:lumOff val="15000"/>
                            </a:schemeClr>
                          </a:solidFill>
                          <a:effectLst/>
                          <a:latin typeface="+mn-lt"/>
                        </a:rPr>
                        <a:t>0,000</a:t>
                      </a:r>
                    </a:p>
                  </a:txBody>
                  <a:tcPr marL="9525" marR="9525" marT="9525" marB="0" anchor="ctr">
                    <a:lnL>
                      <a:noFill/>
                    </a:lnL>
                    <a:lnR w="12700" cap="flat" cmpd="sng" algn="ctr">
                      <a:solidFill>
                        <a:srgbClr val="00AEC6"/>
                      </a:solidFill>
                      <a:prstDash val="solid"/>
                      <a:round/>
                      <a:headEnd type="none" w="med" len="med"/>
                      <a:tailEnd type="none" w="med" len="med"/>
                    </a:lnR>
                    <a:lnT w="6350" cap="flat" cmpd="sng" algn="ctr">
                      <a:solidFill>
                        <a:schemeClr val="bg1">
                          <a:lumMod val="95000"/>
                        </a:schemeClr>
                      </a:solidFill>
                      <a:prstDash val="solid"/>
                      <a:round/>
                      <a:headEnd type="none" w="med" len="med"/>
                      <a:tailEnd type="none" w="med" len="med"/>
                    </a:lnT>
                    <a:lnB w="635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FR" sz="1050" b="0" i="0" u="none" strike="noStrike">
                          <a:solidFill>
                            <a:schemeClr val="tx1">
                              <a:lumMod val="85000"/>
                              <a:lumOff val="15000"/>
                            </a:schemeClr>
                          </a:solidFill>
                          <a:effectLst/>
                          <a:latin typeface="+mn-lt"/>
                        </a:rPr>
                        <a:t>0,000</a:t>
                      </a:r>
                    </a:p>
                  </a:txBody>
                  <a:tcPr marL="9525" marR="9525" marT="9525" marB="0" anchor="ctr">
                    <a:lnL w="12700" cap="flat" cmpd="sng" algn="ctr">
                      <a:solidFill>
                        <a:srgbClr val="00AEC6"/>
                      </a:solidFill>
                      <a:prstDash val="solid"/>
                      <a:round/>
                      <a:headEnd type="none" w="med" len="med"/>
                      <a:tailEnd type="none" w="med" len="med"/>
                    </a:lnL>
                    <a:lnR>
                      <a:noFill/>
                    </a:lnR>
                    <a:lnT w="6350" cap="flat" cmpd="sng" algn="ctr">
                      <a:solidFill>
                        <a:schemeClr val="bg1">
                          <a:lumMod val="95000"/>
                        </a:schemeClr>
                      </a:solidFill>
                      <a:prstDash val="solid"/>
                      <a:round/>
                      <a:headEnd type="none" w="med" len="med"/>
                      <a:tailEnd type="none" w="med" len="med"/>
                    </a:lnT>
                    <a:lnB w="635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FR" sz="1050" b="0" i="0" u="none" strike="noStrike">
                          <a:solidFill>
                            <a:schemeClr val="tx1">
                              <a:lumMod val="85000"/>
                              <a:lumOff val="15000"/>
                            </a:schemeClr>
                          </a:solidFill>
                          <a:effectLst/>
                          <a:latin typeface="+mn-lt"/>
                        </a:rPr>
                        <a:t>74,03</a:t>
                      </a:r>
                    </a:p>
                  </a:txBody>
                  <a:tcPr marL="9525" marR="9525" marT="9525" marB="0" anchor="ctr">
                    <a:lnL>
                      <a:noFill/>
                    </a:lnL>
                    <a:lnR w="12700" cap="flat" cmpd="sng" algn="ctr">
                      <a:noFill/>
                      <a:prstDash val="solid"/>
                      <a:round/>
                      <a:headEnd type="none" w="med" len="med"/>
                      <a:tailEnd type="none" w="med" len="med"/>
                    </a:lnR>
                    <a:lnT w="6350" cap="flat" cmpd="sng" algn="ctr">
                      <a:solidFill>
                        <a:schemeClr val="bg1">
                          <a:lumMod val="95000"/>
                        </a:schemeClr>
                      </a:solidFill>
                      <a:prstDash val="solid"/>
                      <a:round/>
                      <a:headEnd type="none" w="med" len="med"/>
                      <a:tailEnd type="none" w="med" len="med"/>
                    </a:lnT>
                    <a:lnB w="635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99644686"/>
                  </a:ext>
                </a:extLst>
              </a:tr>
              <a:tr h="303826">
                <a:tc>
                  <a:txBody>
                    <a:bodyPr/>
                    <a:lstStyle/>
                    <a:p>
                      <a:pPr algn="ctr" fontAlgn="b"/>
                      <a:r>
                        <a:rPr lang="en-FR" sz="1050" b="0" i="0" u="none" strike="noStrike">
                          <a:solidFill>
                            <a:schemeClr val="tx1">
                              <a:lumMod val="85000"/>
                              <a:lumOff val="15000"/>
                            </a:schemeClr>
                          </a:solidFill>
                          <a:effectLst/>
                          <a:latin typeface="+mn-lt"/>
                        </a:rPr>
                        <a:t>26</a:t>
                      </a:r>
                    </a:p>
                  </a:txBody>
                  <a:tcPr marL="9525" marR="9525" marT="9525" marB="0" anchor="ctr">
                    <a:lnL w="12700" cap="flat" cmpd="sng" algn="ctr">
                      <a:noFill/>
                      <a:prstDash val="solid"/>
                      <a:round/>
                      <a:headEnd type="none" w="med" len="med"/>
                      <a:tailEnd type="none" w="med" len="med"/>
                    </a:lnL>
                    <a:lnR>
                      <a:noFill/>
                    </a:lnR>
                    <a:lnT w="6350" cap="flat" cmpd="sng" algn="ctr">
                      <a:solidFill>
                        <a:schemeClr val="bg1">
                          <a:lumMod val="9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FR" sz="1050" b="0" i="0" u="none" strike="noStrike">
                          <a:solidFill>
                            <a:schemeClr val="tx1">
                              <a:lumMod val="85000"/>
                              <a:lumOff val="15000"/>
                            </a:schemeClr>
                          </a:solidFill>
                          <a:effectLst/>
                          <a:latin typeface="+mn-lt"/>
                        </a:rPr>
                        <a:t>0,000</a:t>
                      </a:r>
                    </a:p>
                  </a:txBody>
                  <a:tcPr marL="9525" marR="9525" marT="9525" marB="0" anchor="ctr">
                    <a:lnL>
                      <a:noFill/>
                    </a:lnL>
                    <a:lnR w="12700" cap="flat" cmpd="sng" algn="ctr">
                      <a:solidFill>
                        <a:srgbClr val="00AEC6"/>
                      </a:solidFill>
                      <a:prstDash val="solid"/>
                      <a:round/>
                      <a:headEnd type="none" w="med" len="med"/>
                      <a:tailEnd type="none" w="med" len="med"/>
                    </a:lnR>
                    <a:lnT w="6350" cap="flat" cmpd="sng" algn="ctr">
                      <a:solidFill>
                        <a:schemeClr val="bg1">
                          <a:lumMod val="9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FR" sz="1050" b="0" i="0" u="none" strike="noStrike">
                          <a:solidFill>
                            <a:schemeClr val="tx1">
                              <a:lumMod val="85000"/>
                              <a:lumOff val="15000"/>
                            </a:schemeClr>
                          </a:solidFill>
                          <a:effectLst/>
                          <a:latin typeface="+mn-lt"/>
                        </a:rPr>
                        <a:t>51</a:t>
                      </a:r>
                    </a:p>
                  </a:txBody>
                  <a:tcPr marL="9525" marR="9525" marT="9525" marB="0" anchor="ctr">
                    <a:lnL w="12700" cap="flat" cmpd="sng" algn="ctr">
                      <a:solidFill>
                        <a:srgbClr val="00AEC6"/>
                      </a:solidFill>
                      <a:prstDash val="solid"/>
                      <a:round/>
                      <a:headEnd type="none" w="med" len="med"/>
                      <a:tailEnd type="none" w="med" len="med"/>
                    </a:lnL>
                    <a:lnR>
                      <a:noFill/>
                    </a:lnR>
                    <a:lnT w="6350" cap="flat" cmpd="sng" algn="ctr">
                      <a:solidFill>
                        <a:schemeClr val="bg1">
                          <a:lumMod val="9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FR" sz="1050" b="0" i="0" u="none" strike="noStrike">
                          <a:solidFill>
                            <a:schemeClr val="tx1">
                              <a:lumMod val="85000"/>
                              <a:lumOff val="15000"/>
                            </a:schemeClr>
                          </a:solidFill>
                          <a:effectLst/>
                          <a:latin typeface="+mn-lt"/>
                        </a:rPr>
                        <a:t>0,000</a:t>
                      </a:r>
                    </a:p>
                  </a:txBody>
                  <a:tcPr marL="9525" marR="9525" marT="9525" marB="0" anchor="ctr">
                    <a:lnL>
                      <a:noFill/>
                    </a:lnL>
                    <a:lnR w="12700" cap="flat" cmpd="sng" algn="ctr">
                      <a:solidFill>
                        <a:srgbClr val="00AEC6"/>
                      </a:solidFill>
                      <a:prstDash val="solid"/>
                      <a:round/>
                      <a:headEnd type="none" w="med" len="med"/>
                      <a:tailEnd type="none" w="med" len="med"/>
                    </a:lnR>
                    <a:lnT w="6350" cap="flat" cmpd="sng" algn="ctr">
                      <a:solidFill>
                        <a:schemeClr val="bg1">
                          <a:lumMod val="9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FR" sz="1050" b="0" i="0" u="none" strike="noStrike">
                          <a:solidFill>
                            <a:schemeClr val="tx1">
                              <a:lumMod val="85000"/>
                              <a:lumOff val="15000"/>
                            </a:schemeClr>
                          </a:solidFill>
                          <a:effectLst/>
                          <a:latin typeface="+mn-lt"/>
                        </a:rPr>
                        <a:t>0,000</a:t>
                      </a:r>
                    </a:p>
                  </a:txBody>
                  <a:tcPr marL="9525" marR="9525" marT="9525" marB="0" anchor="ctr">
                    <a:lnL w="12700" cap="flat" cmpd="sng" algn="ctr">
                      <a:solidFill>
                        <a:srgbClr val="00AEC6"/>
                      </a:solidFill>
                      <a:prstDash val="solid"/>
                      <a:round/>
                      <a:headEnd type="none" w="med" len="med"/>
                      <a:tailEnd type="none" w="med" len="med"/>
                    </a:lnL>
                    <a:lnR>
                      <a:noFill/>
                    </a:lnR>
                    <a:lnT w="6350" cap="flat" cmpd="sng" algn="ctr">
                      <a:solidFill>
                        <a:schemeClr val="bg1">
                          <a:lumMod val="9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FR" sz="1050" b="0" i="0" u="none" strike="noStrike" dirty="0">
                          <a:solidFill>
                            <a:schemeClr val="tx1">
                              <a:lumMod val="85000"/>
                              <a:lumOff val="15000"/>
                            </a:schemeClr>
                          </a:solidFill>
                          <a:effectLst/>
                          <a:latin typeface="+mn-lt"/>
                        </a:rPr>
                        <a:t>74,03</a:t>
                      </a:r>
                    </a:p>
                  </a:txBody>
                  <a:tcPr marL="9525" marR="9525" marT="9525" marB="0" anchor="ctr">
                    <a:lnL>
                      <a:noFill/>
                    </a:lnL>
                    <a:lnR w="12700" cap="flat" cmpd="sng" algn="ctr">
                      <a:noFill/>
                      <a:prstDash val="solid"/>
                      <a:round/>
                      <a:headEnd type="none" w="med" len="med"/>
                      <a:tailEnd type="none" w="med" len="med"/>
                    </a:lnR>
                    <a:lnT w="6350" cap="flat" cmpd="sng" algn="ctr">
                      <a:solidFill>
                        <a:schemeClr val="bg1">
                          <a:lumMod val="9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220494416"/>
                  </a:ext>
                </a:extLst>
              </a:tr>
            </a:tbl>
          </a:graphicData>
        </a:graphic>
      </p:graphicFrame>
    </p:spTree>
    <p:extLst>
      <p:ext uri="{BB962C8B-B14F-4D97-AF65-F5344CB8AC3E}">
        <p14:creationId xmlns:p14="http://schemas.microsoft.com/office/powerpoint/2010/main" val="33735771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229D2F9-0C35-AC4E-B0FD-879BB24D0B07}"/>
              </a:ext>
            </a:extLst>
          </p:cNvPr>
          <p:cNvSpPr>
            <a:spLocks noGrp="1"/>
          </p:cNvSpPr>
          <p:nvPr>
            <p:ph type="dt" sz="half" idx="10"/>
          </p:nvPr>
        </p:nvSpPr>
        <p:spPr/>
        <p:txBody>
          <a:bodyPr/>
          <a:lstStyle/>
          <a:p>
            <a:r>
              <a:rPr lang="en-US" noProof="0" dirty="0"/>
              <a:t>SSE Model  | April 2020</a:t>
            </a:r>
          </a:p>
        </p:txBody>
      </p:sp>
      <p:sp>
        <p:nvSpPr>
          <p:cNvPr id="4" name="Footer Placeholder 3">
            <a:extLst>
              <a:ext uri="{FF2B5EF4-FFF2-40B4-BE49-F238E27FC236}">
                <a16:creationId xmlns:a16="http://schemas.microsoft.com/office/drawing/2014/main" id="{68DBBDD6-8FD2-F249-83F7-79A460F24719}"/>
              </a:ext>
            </a:extLst>
          </p:cNvPr>
          <p:cNvSpPr>
            <a:spLocks noGrp="1"/>
          </p:cNvSpPr>
          <p:nvPr>
            <p:ph type="ftr" sz="quarter" idx="11"/>
          </p:nvPr>
        </p:nvSpPr>
        <p:spPr/>
        <p:txBody>
          <a:bodyPr/>
          <a:lstStyle/>
          <a:p>
            <a:r>
              <a:rPr lang="en-US" noProof="0"/>
              <a:t>CONFIDENTIALITY LEVEL</a:t>
            </a:r>
            <a:endParaRPr lang="en-US" noProof="0" dirty="0"/>
          </a:p>
        </p:txBody>
      </p:sp>
      <p:sp>
        <p:nvSpPr>
          <p:cNvPr id="6" name="Title 5">
            <a:extLst>
              <a:ext uri="{FF2B5EF4-FFF2-40B4-BE49-F238E27FC236}">
                <a16:creationId xmlns:a16="http://schemas.microsoft.com/office/drawing/2014/main" id="{09B568E6-B289-8A40-966C-F5E38271F95A}"/>
              </a:ext>
            </a:extLst>
          </p:cNvPr>
          <p:cNvSpPr>
            <a:spLocks noGrp="1"/>
          </p:cNvSpPr>
          <p:nvPr>
            <p:ph type="title"/>
          </p:nvPr>
        </p:nvSpPr>
        <p:spPr/>
        <p:txBody>
          <a:bodyPr/>
          <a:lstStyle/>
          <a:p>
            <a:r>
              <a:rPr lang="fr-FR" dirty="0"/>
              <a:t>Sensibilité des coefficients </a:t>
            </a:r>
          </a:p>
        </p:txBody>
      </p:sp>
      <p:sp>
        <p:nvSpPr>
          <p:cNvPr id="2" name="TextBox 1">
            <a:extLst>
              <a:ext uri="{FF2B5EF4-FFF2-40B4-BE49-F238E27FC236}">
                <a16:creationId xmlns:a16="http://schemas.microsoft.com/office/drawing/2014/main" id="{03813B55-EE68-A041-9871-3303A871E014}"/>
              </a:ext>
            </a:extLst>
          </p:cNvPr>
          <p:cNvSpPr txBox="1"/>
          <p:nvPr/>
        </p:nvSpPr>
        <p:spPr bwMode="auto">
          <a:xfrm>
            <a:off x="226413" y="558800"/>
            <a:ext cx="8676000"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rtlCol="0" anchor="b">
            <a:spAutoFit/>
          </a:bodyPr>
          <a:lstStyle/>
          <a:p>
            <a:pPr algn="just" eaLnBrk="1" hangingPunct="1"/>
            <a:r>
              <a:rPr lang="fr-FR" sz="1200" dirty="0">
                <a:solidFill>
                  <a:srgbClr val="00AEC6"/>
                </a:solidFill>
                <a:latin typeface="+mj-lt"/>
                <a:cs typeface="Arial" pitchFamily="34" charset="0"/>
              </a:rPr>
              <a:t>Etude des sensibilités afin de sélectionner les paramètres pertinents et d’analyser leur comportement. Calcul des espérances de vie suite à des variations des coefficients uns à uns puis deux par deux. Les variations des coefficients sont calculées avec un choc sur le coefficient du montant du coefficient de variation (CV=</a:t>
            </a:r>
            <a:r>
              <a:rPr lang="fr-FR" sz="1200" dirty="0" err="1">
                <a:solidFill>
                  <a:srgbClr val="00AEC6"/>
                </a:solidFill>
                <a:latin typeface="+mj-lt"/>
                <a:cs typeface="Arial" pitchFamily="34" charset="0"/>
              </a:rPr>
              <a:t>σ</a:t>
            </a:r>
            <a:r>
              <a:rPr lang="fr-FR" sz="1200" dirty="0">
                <a:solidFill>
                  <a:srgbClr val="00AEC6"/>
                </a:solidFill>
                <a:latin typeface="+mj-lt"/>
                <a:cs typeface="Arial" pitchFamily="34" charset="0"/>
              </a:rPr>
              <a:t>/</a:t>
            </a:r>
            <a:r>
              <a:rPr lang="fr-FR" sz="1200" dirty="0" err="1">
                <a:solidFill>
                  <a:srgbClr val="00AEC6"/>
                </a:solidFill>
                <a:latin typeface="+mj-lt"/>
                <a:cs typeface="Arial" pitchFamily="34" charset="0"/>
              </a:rPr>
              <a:t>μ</a:t>
            </a:r>
            <a:r>
              <a:rPr lang="fr-FR" sz="1200" dirty="0">
                <a:solidFill>
                  <a:srgbClr val="00AEC6"/>
                </a:solidFill>
                <a:latin typeface="+mj-lt"/>
                <a:cs typeface="Arial" pitchFamily="34" charset="0"/>
              </a:rPr>
              <a:t>).</a:t>
            </a:r>
          </a:p>
        </p:txBody>
      </p:sp>
      <p:graphicFrame>
        <p:nvGraphicFramePr>
          <p:cNvPr id="5" name="Table 4">
            <a:extLst>
              <a:ext uri="{FF2B5EF4-FFF2-40B4-BE49-F238E27FC236}">
                <a16:creationId xmlns:a16="http://schemas.microsoft.com/office/drawing/2014/main" id="{9CE82851-18B2-CD48-91E2-DB72D193DAE6}"/>
              </a:ext>
            </a:extLst>
          </p:cNvPr>
          <p:cNvGraphicFramePr>
            <a:graphicFrameLocks noGrp="1"/>
          </p:cNvGraphicFramePr>
          <p:nvPr>
            <p:extLst>
              <p:ext uri="{D42A27DB-BD31-4B8C-83A1-F6EECF244321}">
                <p14:modId xmlns:p14="http://schemas.microsoft.com/office/powerpoint/2010/main" val="910639139"/>
              </p:ext>
            </p:extLst>
          </p:nvPr>
        </p:nvGraphicFramePr>
        <p:xfrm>
          <a:off x="272263" y="1954225"/>
          <a:ext cx="2489685" cy="609600"/>
        </p:xfrm>
        <a:graphic>
          <a:graphicData uri="http://schemas.openxmlformats.org/drawingml/2006/table">
            <a:tbl>
              <a:tblPr/>
              <a:tblGrid>
                <a:gridCol w="829895">
                  <a:extLst>
                    <a:ext uri="{9D8B030D-6E8A-4147-A177-3AD203B41FA5}">
                      <a16:colId xmlns:a16="http://schemas.microsoft.com/office/drawing/2014/main" val="3388663312"/>
                    </a:ext>
                  </a:extLst>
                </a:gridCol>
                <a:gridCol w="829895">
                  <a:extLst>
                    <a:ext uri="{9D8B030D-6E8A-4147-A177-3AD203B41FA5}">
                      <a16:colId xmlns:a16="http://schemas.microsoft.com/office/drawing/2014/main" val="508106238"/>
                    </a:ext>
                  </a:extLst>
                </a:gridCol>
                <a:gridCol w="829895">
                  <a:extLst>
                    <a:ext uri="{9D8B030D-6E8A-4147-A177-3AD203B41FA5}">
                      <a16:colId xmlns:a16="http://schemas.microsoft.com/office/drawing/2014/main" val="1682932463"/>
                    </a:ext>
                  </a:extLst>
                </a:gridCol>
              </a:tblGrid>
              <a:tr h="203200">
                <a:tc>
                  <a:txBody>
                    <a:bodyPr/>
                    <a:lstStyle/>
                    <a:p>
                      <a:pPr algn="ctr" fontAlgn="b"/>
                      <a:endParaRPr lang="en-FR" sz="1100" b="0" i="0" u="none" strike="noStrike">
                        <a:solidFill>
                          <a:srgbClr val="00AEC6"/>
                        </a:solidFill>
                        <a:effectLst/>
                        <a:latin typeface="+mn-lt"/>
                      </a:endParaRPr>
                    </a:p>
                  </a:txBody>
                  <a:tcPr marL="9525" marR="9525" marT="9525" marB="0" anchor="b">
                    <a:lnL>
                      <a:noFill/>
                    </a:lnL>
                    <a:lnR w="6350" cap="flat" cmpd="sng" algn="ctr">
                      <a:solidFill>
                        <a:schemeClr val="bg1">
                          <a:lumMod val="95000"/>
                        </a:schemeClr>
                      </a:solidFill>
                      <a:prstDash val="solid"/>
                      <a:round/>
                      <a:headEnd type="none" w="med" len="med"/>
                      <a:tailEnd type="none" w="med" len="med"/>
                    </a:lnR>
                    <a:lnT>
                      <a:noFill/>
                    </a:lnT>
                    <a:lnB w="6350" cap="flat" cmpd="sng" algn="ctr">
                      <a:solidFill>
                        <a:schemeClr val="bg1">
                          <a:lumMod val="95000"/>
                        </a:schemeClr>
                      </a:solidFill>
                      <a:prstDash val="solid"/>
                      <a:round/>
                      <a:headEnd type="none" w="med" len="med"/>
                      <a:tailEnd type="none" w="med" len="med"/>
                    </a:lnB>
                  </a:tcPr>
                </a:tc>
                <a:tc>
                  <a:txBody>
                    <a:bodyPr/>
                    <a:lstStyle/>
                    <a:p>
                      <a:pPr algn="ctr" fontAlgn="b"/>
                      <a:r>
                        <a:rPr lang="en-GB" sz="1100" b="0" i="0" u="none" strike="noStrike" dirty="0">
                          <a:solidFill>
                            <a:srgbClr val="00AEC6"/>
                          </a:solidFill>
                          <a:effectLst/>
                          <a:latin typeface="+mn-lt"/>
                        </a:rPr>
                        <a:t>Ex</a:t>
                      </a:r>
                    </a:p>
                  </a:txBody>
                  <a:tcPr marL="9525" marR="9525" marT="9525" marB="0" anchor="b">
                    <a:lnL w="6350" cap="flat" cmpd="sng" algn="ctr">
                      <a:solidFill>
                        <a:schemeClr val="bg1">
                          <a:lumMod val="95000"/>
                        </a:schemeClr>
                      </a:solidFill>
                      <a:prstDash val="solid"/>
                      <a:round/>
                      <a:headEnd type="none" w="med" len="med"/>
                      <a:tailEnd type="none" w="med" len="med"/>
                    </a:lnL>
                    <a:lnR w="6350" cap="flat" cmpd="sng" algn="ctr">
                      <a:solidFill>
                        <a:schemeClr val="bg1">
                          <a:lumMod val="95000"/>
                        </a:schemeClr>
                      </a:solidFill>
                      <a:prstDash val="solid"/>
                      <a:round/>
                      <a:headEnd type="none" w="med" len="med"/>
                      <a:tailEnd type="none" w="med" len="med"/>
                    </a:lnR>
                    <a:lnT>
                      <a:noFill/>
                    </a:lnT>
                    <a:lnB w="6350" cap="flat" cmpd="sng" algn="ctr">
                      <a:solidFill>
                        <a:schemeClr val="bg1">
                          <a:lumMod val="95000"/>
                        </a:schemeClr>
                      </a:solidFill>
                      <a:prstDash val="solid"/>
                      <a:round/>
                      <a:headEnd type="none" w="med" len="med"/>
                      <a:tailEnd type="none" w="med" len="med"/>
                    </a:lnB>
                  </a:tcPr>
                </a:tc>
                <a:tc>
                  <a:txBody>
                    <a:bodyPr/>
                    <a:lstStyle/>
                    <a:p>
                      <a:pPr algn="ctr" fontAlgn="b"/>
                      <a:r>
                        <a:rPr lang="en-GB" sz="1100" b="0" i="0" u="none" strike="noStrike" dirty="0" err="1">
                          <a:solidFill>
                            <a:srgbClr val="00AEC6"/>
                          </a:solidFill>
                          <a:effectLst/>
                          <a:latin typeface="+mn-lt"/>
                        </a:rPr>
                        <a:t>ΔEx</a:t>
                      </a:r>
                      <a:endParaRPr lang="en-GB" sz="1100" b="0" i="0" u="none" strike="noStrike" dirty="0">
                        <a:solidFill>
                          <a:srgbClr val="00AEC6"/>
                        </a:solidFill>
                        <a:effectLst/>
                        <a:latin typeface="+mn-lt"/>
                      </a:endParaRPr>
                    </a:p>
                  </a:txBody>
                  <a:tcPr marL="9525" marR="9525" marT="9525" marB="0" anchor="b">
                    <a:lnL w="6350" cap="flat" cmpd="sng" algn="ctr">
                      <a:solidFill>
                        <a:schemeClr val="bg1">
                          <a:lumMod val="95000"/>
                        </a:schemeClr>
                      </a:solidFill>
                      <a:prstDash val="solid"/>
                      <a:round/>
                      <a:headEnd type="none" w="med" len="med"/>
                      <a:tailEnd type="none" w="med" len="med"/>
                    </a:lnL>
                    <a:lnR>
                      <a:noFill/>
                    </a:lnR>
                    <a:lnT>
                      <a:noFill/>
                    </a:lnT>
                    <a:lnB w="6350" cap="flat" cmpd="sng" algn="ctr">
                      <a:solidFill>
                        <a:schemeClr val="bg1">
                          <a:lumMod val="95000"/>
                        </a:schemeClr>
                      </a:solidFill>
                      <a:prstDash val="solid"/>
                      <a:round/>
                      <a:headEnd type="none" w="med" len="med"/>
                      <a:tailEnd type="none" w="med" len="med"/>
                    </a:lnB>
                  </a:tcPr>
                </a:tc>
                <a:extLst>
                  <a:ext uri="{0D108BD9-81ED-4DB2-BD59-A6C34878D82A}">
                    <a16:rowId xmlns:a16="http://schemas.microsoft.com/office/drawing/2014/main" val="47020957"/>
                  </a:ext>
                </a:extLst>
              </a:tr>
              <a:tr h="203200">
                <a:tc>
                  <a:txBody>
                    <a:bodyPr/>
                    <a:lstStyle/>
                    <a:p>
                      <a:pPr algn="ctr" fontAlgn="b"/>
                      <a:r>
                        <a:rPr lang="en-FR" sz="1100" b="0" i="0" u="none" strike="noStrike">
                          <a:solidFill>
                            <a:srgbClr val="00AEC6"/>
                          </a:solidFill>
                          <a:effectLst/>
                          <a:latin typeface="+mn-lt"/>
                        </a:rPr>
                        <a:t>1</a:t>
                      </a:r>
                    </a:p>
                  </a:txBody>
                  <a:tcPr marL="9525" marR="9525" marT="9525" marB="0" anchor="b">
                    <a:lnL>
                      <a:noFill/>
                    </a:lnL>
                    <a:lnR w="6350" cap="flat" cmpd="sng" algn="ctr">
                      <a:solidFill>
                        <a:schemeClr val="bg1">
                          <a:lumMod val="95000"/>
                        </a:schemeClr>
                      </a:solidFill>
                      <a:prstDash val="solid"/>
                      <a:round/>
                      <a:headEnd type="none" w="med" len="med"/>
                      <a:tailEnd type="none" w="med" len="med"/>
                    </a:lnR>
                    <a:lnT w="6350" cap="flat" cmpd="sng" algn="ctr">
                      <a:solidFill>
                        <a:schemeClr val="bg1">
                          <a:lumMod val="95000"/>
                        </a:schemeClr>
                      </a:solidFill>
                      <a:prstDash val="solid"/>
                      <a:round/>
                      <a:headEnd type="none" w="med" len="med"/>
                      <a:tailEnd type="none" w="med" len="med"/>
                    </a:lnT>
                    <a:lnB w="6350" cap="flat" cmpd="sng" algn="ctr">
                      <a:solidFill>
                        <a:schemeClr val="bg1">
                          <a:lumMod val="95000"/>
                        </a:schemeClr>
                      </a:solidFill>
                      <a:prstDash val="solid"/>
                      <a:round/>
                      <a:headEnd type="none" w="med" len="med"/>
                      <a:tailEnd type="none" w="med" len="med"/>
                    </a:lnB>
                  </a:tcPr>
                </a:tc>
                <a:tc>
                  <a:txBody>
                    <a:bodyPr/>
                    <a:lstStyle/>
                    <a:p>
                      <a:pPr algn="ctr" fontAlgn="b"/>
                      <a:r>
                        <a:rPr lang="en-FR" sz="1100" b="0" i="0" u="none" strike="noStrike" dirty="0">
                          <a:solidFill>
                            <a:schemeClr val="tx1">
                              <a:lumMod val="95000"/>
                              <a:lumOff val="5000"/>
                            </a:schemeClr>
                          </a:solidFill>
                          <a:effectLst/>
                          <a:latin typeface="+mn-lt"/>
                        </a:rPr>
                        <a:t>73,01</a:t>
                      </a:r>
                    </a:p>
                  </a:txBody>
                  <a:tcPr marL="9525" marR="9525" marT="9525" marB="0" anchor="b">
                    <a:lnL w="6350" cap="flat" cmpd="sng" algn="ctr">
                      <a:solidFill>
                        <a:schemeClr val="bg1">
                          <a:lumMod val="95000"/>
                        </a:schemeClr>
                      </a:solidFill>
                      <a:prstDash val="solid"/>
                      <a:round/>
                      <a:headEnd type="none" w="med" len="med"/>
                      <a:tailEnd type="none" w="med" len="med"/>
                    </a:lnL>
                    <a:lnR w="6350" cap="flat" cmpd="sng" algn="ctr">
                      <a:solidFill>
                        <a:schemeClr val="bg1">
                          <a:lumMod val="95000"/>
                        </a:schemeClr>
                      </a:solidFill>
                      <a:prstDash val="solid"/>
                      <a:round/>
                      <a:headEnd type="none" w="med" len="med"/>
                      <a:tailEnd type="none" w="med" len="med"/>
                    </a:lnR>
                    <a:lnT w="6350" cap="flat" cmpd="sng" algn="ctr">
                      <a:solidFill>
                        <a:schemeClr val="bg1">
                          <a:lumMod val="95000"/>
                        </a:schemeClr>
                      </a:solidFill>
                      <a:prstDash val="solid"/>
                      <a:round/>
                      <a:headEnd type="none" w="med" len="med"/>
                      <a:tailEnd type="none" w="med" len="med"/>
                    </a:lnT>
                    <a:lnB w="6350" cap="flat" cmpd="sng" algn="ctr">
                      <a:solidFill>
                        <a:schemeClr val="bg1">
                          <a:lumMod val="95000"/>
                        </a:schemeClr>
                      </a:solidFill>
                      <a:prstDash val="solid"/>
                      <a:round/>
                      <a:headEnd type="none" w="med" len="med"/>
                      <a:tailEnd type="none" w="med" len="med"/>
                    </a:lnB>
                  </a:tcPr>
                </a:tc>
                <a:tc>
                  <a:txBody>
                    <a:bodyPr/>
                    <a:lstStyle/>
                    <a:p>
                      <a:pPr algn="ctr" fontAlgn="b"/>
                      <a:r>
                        <a:rPr lang="en-FR" sz="1100" b="0" i="0" u="none" strike="noStrike" dirty="0">
                          <a:solidFill>
                            <a:schemeClr val="tx1">
                              <a:lumMod val="95000"/>
                              <a:lumOff val="5000"/>
                            </a:schemeClr>
                          </a:solidFill>
                          <a:effectLst/>
                          <a:latin typeface="+mn-lt"/>
                        </a:rPr>
                        <a:t>1,03</a:t>
                      </a:r>
                    </a:p>
                  </a:txBody>
                  <a:tcPr marL="9525" marR="9525" marT="9525" marB="0" anchor="b">
                    <a:lnL w="6350" cap="flat" cmpd="sng" algn="ctr">
                      <a:solidFill>
                        <a:schemeClr val="bg1">
                          <a:lumMod val="95000"/>
                        </a:schemeClr>
                      </a:solidFill>
                      <a:prstDash val="solid"/>
                      <a:round/>
                      <a:headEnd type="none" w="med" len="med"/>
                      <a:tailEnd type="none" w="med" len="med"/>
                    </a:lnL>
                    <a:lnR>
                      <a:noFill/>
                    </a:lnR>
                    <a:lnT w="6350" cap="flat" cmpd="sng" algn="ctr">
                      <a:solidFill>
                        <a:schemeClr val="bg1">
                          <a:lumMod val="95000"/>
                        </a:schemeClr>
                      </a:solidFill>
                      <a:prstDash val="solid"/>
                      <a:round/>
                      <a:headEnd type="none" w="med" len="med"/>
                      <a:tailEnd type="none" w="med" len="med"/>
                    </a:lnT>
                    <a:lnB w="6350" cap="flat" cmpd="sng" algn="ctr">
                      <a:solidFill>
                        <a:schemeClr val="bg1">
                          <a:lumMod val="95000"/>
                        </a:schemeClr>
                      </a:solidFill>
                      <a:prstDash val="solid"/>
                      <a:round/>
                      <a:headEnd type="none" w="med" len="med"/>
                      <a:tailEnd type="none" w="med" len="med"/>
                    </a:lnB>
                  </a:tcPr>
                </a:tc>
                <a:extLst>
                  <a:ext uri="{0D108BD9-81ED-4DB2-BD59-A6C34878D82A}">
                    <a16:rowId xmlns:a16="http://schemas.microsoft.com/office/drawing/2014/main" val="4063538827"/>
                  </a:ext>
                </a:extLst>
              </a:tr>
              <a:tr h="203200">
                <a:tc>
                  <a:txBody>
                    <a:bodyPr/>
                    <a:lstStyle/>
                    <a:p>
                      <a:pPr algn="ctr" fontAlgn="b"/>
                      <a:r>
                        <a:rPr lang="en-FR" sz="1100" b="0" i="0" u="none" strike="noStrike" dirty="0">
                          <a:solidFill>
                            <a:srgbClr val="00AEC6"/>
                          </a:solidFill>
                          <a:effectLst/>
                          <a:latin typeface="+mn-lt"/>
                        </a:rPr>
                        <a:t>2</a:t>
                      </a:r>
                    </a:p>
                  </a:txBody>
                  <a:tcPr marL="9525" marR="9525" marT="9525" marB="0" anchor="b">
                    <a:lnL>
                      <a:noFill/>
                    </a:lnL>
                    <a:lnR w="6350" cap="flat" cmpd="sng" algn="ctr">
                      <a:solidFill>
                        <a:schemeClr val="bg1">
                          <a:lumMod val="95000"/>
                        </a:schemeClr>
                      </a:solidFill>
                      <a:prstDash val="solid"/>
                      <a:round/>
                      <a:headEnd type="none" w="med" len="med"/>
                      <a:tailEnd type="none" w="med" len="med"/>
                    </a:lnR>
                    <a:lnT w="6350" cap="flat" cmpd="sng" algn="ctr">
                      <a:solidFill>
                        <a:schemeClr val="bg1">
                          <a:lumMod val="95000"/>
                        </a:schemeClr>
                      </a:solidFill>
                      <a:prstDash val="solid"/>
                      <a:round/>
                      <a:headEnd type="none" w="med" len="med"/>
                      <a:tailEnd type="none" w="med" len="med"/>
                    </a:lnT>
                    <a:lnB>
                      <a:noFill/>
                    </a:lnB>
                  </a:tcPr>
                </a:tc>
                <a:tc>
                  <a:txBody>
                    <a:bodyPr/>
                    <a:lstStyle/>
                    <a:p>
                      <a:pPr algn="ctr" fontAlgn="b"/>
                      <a:r>
                        <a:rPr lang="en-FR" sz="1100" b="0" i="0" u="none" strike="noStrike" dirty="0">
                          <a:solidFill>
                            <a:schemeClr val="tx1">
                              <a:lumMod val="95000"/>
                              <a:lumOff val="5000"/>
                            </a:schemeClr>
                          </a:solidFill>
                          <a:effectLst/>
                          <a:latin typeface="+mn-lt"/>
                        </a:rPr>
                        <a:t>74,41</a:t>
                      </a:r>
                    </a:p>
                  </a:txBody>
                  <a:tcPr marL="9525" marR="9525" marT="9525" marB="0" anchor="b">
                    <a:lnL w="6350" cap="flat" cmpd="sng" algn="ctr">
                      <a:solidFill>
                        <a:schemeClr val="bg1">
                          <a:lumMod val="95000"/>
                        </a:schemeClr>
                      </a:solidFill>
                      <a:prstDash val="solid"/>
                      <a:round/>
                      <a:headEnd type="none" w="med" len="med"/>
                      <a:tailEnd type="none" w="med" len="med"/>
                    </a:lnL>
                    <a:lnR w="6350" cap="flat" cmpd="sng" algn="ctr">
                      <a:solidFill>
                        <a:schemeClr val="bg1">
                          <a:lumMod val="95000"/>
                        </a:schemeClr>
                      </a:solidFill>
                      <a:prstDash val="solid"/>
                      <a:round/>
                      <a:headEnd type="none" w="med" len="med"/>
                      <a:tailEnd type="none" w="med" len="med"/>
                    </a:lnR>
                    <a:lnT w="6350" cap="flat" cmpd="sng" algn="ctr">
                      <a:solidFill>
                        <a:schemeClr val="bg1">
                          <a:lumMod val="95000"/>
                        </a:schemeClr>
                      </a:solidFill>
                      <a:prstDash val="solid"/>
                      <a:round/>
                      <a:headEnd type="none" w="med" len="med"/>
                      <a:tailEnd type="none" w="med" len="med"/>
                    </a:lnT>
                    <a:lnB>
                      <a:noFill/>
                    </a:lnB>
                  </a:tcPr>
                </a:tc>
                <a:tc>
                  <a:txBody>
                    <a:bodyPr/>
                    <a:lstStyle/>
                    <a:p>
                      <a:pPr algn="ctr" fontAlgn="b"/>
                      <a:r>
                        <a:rPr lang="en-FR" sz="1100" b="0" i="0" u="none" strike="noStrike" dirty="0">
                          <a:solidFill>
                            <a:schemeClr val="tx1">
                              <a:lumMod val="95000"/>
                              <a:lumOff val="5000"/>
                            </a:schemeClr>
                          </a:solidFill>
                          <a:effectLst/>
                          <a:latin typeface="+mn-lt"/>
                        </a:rPr>
                        <a:t>0,39</a:t>
                      </a:r>
                    </a:p>
                  </a:txBody>
                  <a:tcPr marL="9525" marR="9525" marT="9525" marB="0" anchor="b">
                    <a:lnL w="6350" cap="flat" cmpd="sng" algn="ctr">
                      <a:solidFill>
                        <a:schemeClr val="bg1">
                          <a:lumMod val="95000"/>
                        </a:schemeClr>
                      </a:solidFill>
                      <a:prstDash val="solid"/>
                      <a:round/>
                      <a:headEnd type="none" w="med" len="med"/>
                      <a:tailEnd type="none" w="med" len="med"/>
                    </a:lnL>
                    <a:lnR>
                      <a:noFill/>
                    </a:lnR>
                    <a:lnT w="6350" cap="flat" cmpd="sng" algn="ctr">
                      <a:solidFill>
                        <a:schemeClr val="bg1">
                          <a:lumMod val="95000"/>
                        </a:schemeClr>
                      </a:solidFill>
                      <a:prstDash val="solid"/>
                      <a:round/>
                      <a:headEnd type="none" w="med" len="med"/>
                      <a:tailEnd type="none" w="med" len="med"/>
                    </a:lnT>
                    <a:lnB>
                      <a:noFill/>
                    </a:lnB>
                  </a:tcPr>
                </a:tc>
                <a:extLst>
                  <a:ext uri="{0D108BD9-81ED-4DB2-BD59-A6C34878D82A}">
                    <a16:rowId xmlns:a16="http://schemas.microsoft.com/office/drawing/2014/main" val="2021750102"/>
                  </a:ext>
                </a:extLst>
              </a:tr>
            </a:tbl>
          </a:graphicData>
        </a:graphic>
      </p:graphicFrame>
      <p:sp>
        <p:nvSpPr>
          <p:cNvPr id="9" name="TextBox 8">
            <a:extLst>
              <a:ext uri="{FF2B5EF4-FFF2-40B4-BE49-F238E27FC236}">
                <a16:creationId xmlns:a16="http://schemas.microsoft.com/office/drawing/2014/main" id="{5A74AC42-3F8B-A94F-895C-A2803E1E0308}"/>
              </a:ext>
            </a:extLst>
          </p:cNvPr>
          <p:cNvSpPr txBox="1"/>
          <p:nvPr/>
        </p:nvSpPr>
        <p:spPr bwMode="auto">
          <a:xfrm>
            <a:off x="280181" y="1441408"/>
            <a:ext cx="2489684"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rtlCol="0" anchor="b">
            <a:spAutoFit/>
          </a:bodyPr>
          <a:lstStyle/>
          <a:p>
            <a:pPr algn="just" eaLnBrk="1" hangingPunct="1"/>
            <a:r>
              <a:rPr lang="fr-FR" sz="1050" i="1" dirty="0">
                <a:solidFill>
                  <a:srgbClr val="9FD9B4"/>
                </a:solidFill>
                <a:latin typeface="+mj-lt"/>
                <a:cs typeface="Arial" pitchFamily="34" charset="0"/>
              </a:rPr>
              <a:t>Remarque 1 </a:t>
            </a:r>
            <a:r>
              <a:rPr lang="fr-FR" sz="1050" dirty="0">
                <a:solidFill>
                  <a:srgbClr val="9FD9B4"/>
                </a:solidFill>
                <a:latin typeface="+mj-lt"/>
                <a:cs typeface="Arial" pitchFamily="34" charset="0"/>
              </a:rPr>
              <a:t>: </a:t>
            </a:r>
            <a:r>
              <a:rPr lang="fr-FR" sz="1050" dirty="0">
                <a:solidFill>
                  <a:schemeClr val="tx1">
                    <a:lumMod val="95000"/>
                    <a:lumOff val="5000"/>
                  </a:schemeClr>
                </a:solidFill>
                <a:latin typeface="+mj-lt"/>
                <a:cs typeface="Arial" pitchFamily="34" charset="0"/>
              </a:rPr>
              <a:t>Les coefficients 1 et 2 font le plus varier l’espérance de vie :</a:t>
            </a:r>
          </a:p>
        </p:txBody>
      </p:sp>
      <p:grpSp>
        <p:nvGrpSpPr>
          <p:cNvPr id="17" name="Group 16">
            <a:extLst>
              <a:ext uri="{FF2B5EF4-FFF2-40B4-BE49-F238E27FC236}">
                <a16:creationId xmlns:a16="http://schemas.microsoft.com/office/drawing/2014/main" id="{8B403B11-52DC-DC44-90BA-32381EEFB75A}"/>
              </a:ext>
            </a:extLst>
          </p:cNvPr>
          <p:cNvGrpSpPr/>
          <p:nvPr/>
        </p:nvGrpSpPr>
        <p:grpSpPr>
          <a:xfrm>
            <a:off x="3506918" y="1591049"/>
            <a:ext cx="2600821" cy="2813469"/>
            <a:chOff x="244281" y="3135916"/>
            <a:chExt cx="2065927" cy="2337946"/>
          </a:xfrm>
        </p:grpSpPr>
        <p:pic>
          <p:nvPicPr>
            <p:cNvPr id="10" name="Picture 9">
              <a:extLst>
                <a:ext uri="{FF2B5EF4-FFF2-40B4-BE49-F238E27FC236}">
                  <a16:creationId xmlns:a16="http://schemas.microsoft.com/office/drawing/2014/main" id="{07B739E2-F720-4148-A540-7DF7E076EA71}"/>
                </a:ext>
              </a:extLst>
            </p:cNvPr>
            <p:cNvPicPr>
              <a:picLocks noChangeAspect="1"/>
            </p:cNvPicPr>
            <p:nvPr/>
          </p:nvPicPr>
          <p:blipFill rotWithShape="1">
            <a:blip r:embed="rId3">
              <a:extLst>
                <a:ext uri="{28A0092B-C50C-407E-A947-70E740481C1C}">
                  <a14:useLocalDpi xmlns:a14="http://schemas.microsoft.com/office/drawing/2010/main" val="0"/>
                </a:ext>
              </a:extLst>
            </a:blip>
            <a:srcRect r="73651" b="84814"/>
            <a:stretch/>
          </p:blipFill>
          <p:spPr>
            <a:xfrm>
              <a:off x="244281" y="4435471"/>
              <a:ext cx="1801709" cy="1038391"/>
            </a:xfrm>
            <a:prstGeom prst="rect">
              <a:avLst/>
            </a:prstGeom>
          </p:spPr>
        </p:pic>
        <p:pic>
          <p:nvPicPr>
            <p:cNvPr id="11" name="Picture 10">
              <a:extLst>
                <a:ext uri="{FF2B5EF4-FFF2-40B4-BE49-F238E27FC236}">
                  <a16:creationId xmlns:a16="http://schemas.microsoft.com/office/drawing/2014/main" id="{B0C72F4A-7CFD-1F47-805D-982ACDEA0EB3}"/>
                </a:ext>
              </a:extLst>
            </p:cNvPr>
            <p:cNvPicPr>
              <a:picLocks noChangeAspect="1"/>
            </p:cNvPicPr>
            <p:nvPr/>
          </p:nvPicPr>
          <p:blipFill rotWithShape="1">
            <a:blip r:embed="rId4">
              <a:extLst>
                <a:ext uri="{28A0092B-C50C-407E-A947-70E740481C1C}">
                  <a14:useLocalDpi xmlns:a14="http://schemas.microsoft.com/office/drawing/2010/main" val="0"/>
                </a:ext>
              </a:extLst>
            </a:blip>
            <a:srcRect r="73427" b="84685"/>
            <a:stretch/>
          </p:blipFill>
          <p:spPr>
            <a:xfrm>
              <a:off x="244281" y="3280054"/>
              <a:ext cx="1801709" cy="1038391"/>
            </a:xfrm>
            <a:prstGeom prst="rect">
              <a:avLst/>
            </a:prstGeom>
          </p:spPr>
        </p:pic>
        <p:sp>
          <p:nvSpPr>
            <p:cNvPr id="13" name="TextBox 12">
              <a:extLst>
                <a:ext uri="{FF2B5EF4-FFF2-40B4-BE49-F238E27FC236}">
                  <a16:creationId xmlns:a16="http://schemas.microsoft.com/office/drawing/2014/main" id="{EB0FC770-03FA-3B48-A67A-9017A8483F53}"/>
                </a:ext>
              </a:extLst>
            </p:cNvPr>
            <p:cNvSpPr txBox="1"/>
            <p:nvPr/>
          </p:nvSpPr>
          <p:spPr bwMode="auto">
            <a:xfrm>
              <a:off x="244281" y="3135916"/>
              <a:ext cx="2065927" cy="1023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rtlCol="0" anchor="b">
              <a:spAutoFit/>
            </a:bodyPr>
            <a:lstStyle/>
            <a:p>
              <a:pPr algn="ctr" eaLnBrk="1" hangingPunct="1"/>
              <a:r>
                <a:rPr lang="fr-FR" sz="800" dirty="0">
                  <a:solidFill>
                    <a:srgbClr val="9FD9B4"/>
                  </a:solidFill>
                  <a:latin typeface="+mj-lt"/>
                  <a:cs typeface="Arial" pitchFamily="34" charset="0"/>
                </a:rPr>
                <a:t>Zoom sur les coefficients 1 et 2  et les Splines associées</a:t>
              </a:r>
            </a:p>
          </p:txBody>
        </p:sp>
      </p:grpSp>
      <p:sp>
        <p:nvSpPr>
          <p:cNvPr id="14" name="TextBox 13">
            <a:extLst>
              <a:ext uri="{FF2B5EF4-FFF2-40B4-BE49-F238E27FC236}">
                <a16:creationId xmlns:a16="http://schemas.microsoft.com/office/drawing/2014/main" id="{091F7782-108F-AC44-AF91-253E06EC9A83}"/>
              </a:ext>
            </a:extLst>
          </p:cNvPr>
          <p:cNvSpPr txBox="1"/>
          <p:nvPr/>
        </p:nvSpPr>
        <p:spPr bwMode="auto">
          <a:xfrm>
            <a:off x="272263" y="2713655"/>
            <a:ext cx="2918347" cy="16158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rtlCol="0" anchor="b">
            <a:spAutoFit/>
          </a:bodyPr>
          <a:lstStyle/>
          <a:p>
            <a:pPr algn="just" eaLnBrk="1" hangingPunct="1"/>
            <a:r>
              <a:rPr lang="fr-FR" sz="1050" i="1" dirty="0">
                <a:solidFill>
                  <a:srgbClr val="9FD9B4"/>
                </a:solidFill>
                <a:latin typeface="+mn-lt"/>
                <a:cs typeface="Arial" pitchFamily="34" charset="0"/>
              </a:rPr>
              <a:t>Explication 1 </a:t>
            </a:r>
            <a:r>
              <a:rPr lang="fr-FR" sz="1050" dirty="0">
                <a:solidFill>
                  <a:srgbClr val="9FD9B4"/>
                </a:solidFill>
                <a:latin typeface="+mn-lt"/>
                <a:cs typeface="Arial" pitchFamily="34" charset="0"/>
              </a:rPr>
              <a:t>: </a:t>
            </a:r>
            <a:r>
              <a:rPr lang="fr-FR" sz="1050" dirty="0">
                <a:solidFill>
                  <a:schemeClr val="tx1">
                    <a:lumMod val="95000"/>
                    <a:lumOff val="5000"/>
                  </a:schemeClr>
                </a:solidFill>
                <a:latin typeface="+mn-lt"/>
                <a:cs typeface="Arial" pitchFamily="34" charset="0"/>
              </a:rPr>
              <a:t>Le coefficient 1 agit à tous les âges, la </a:t>
            </a:r>
            <a:r>
              <a:rPr lang="fr-FR" sz="1050" dirty="0" err="1">
                <a:solidFill>
                  <a:schemeClr val="tx1">
                    <a:lumMod val="95000"/>
                    <a:lumOff val="5000"/>
                  </a:schemeClr>
                </a:solidFill>
                <a:latin typeface="+mn-lt"/>
                <a:cs typeface="Arial" pitchFamily="34" charset="0"/>
              </a:rPr>
              <a:t>Spline</a:t>
            </a:r>
            <a:r>
              <a:rPr lang="fr-FR" sz="1050" dirty="0">
                <a:solidFill>
                  <a:schemeClr val="tx1">
                    <a:lumMod val="95000"/>
                    <a:lumOff val="5000"/>
                  </a:schemeClr>
                </a:solidFill>
                <a:latin typeface="+mn-lt"/>
                <a:cs typeface="Arial" pitchFamily="34" charset="0"/>
              </a:rPr>
              <a:t> 1 est constante et égale à 1 à tous les âges. En réduisant le coefficient 1 à 0, les taux ne sont plus compris en 0 et 1.</a:t>
            </a:r>
          </a:p>
          <a:p>
            <a:pPr algn="just" eaLnBrk="1" hangingPunct="1"/>
            <a:endParaRPr lang="fr-FR" sz="1050" dirty="0">
              <a:solidFill>
                <a:schemeClr val="tx1">
                  <a:lumMod val="95000"/>
                  <a:lumOff val="5000"/>
                </a:schemeClr>
              </a:solidFill>
              <a:latin typeface="+mn-lt"/>
              <a:cs typeface="Arial" pitchFamily="34" charset="0"/>
            </a:endParaRPr>
          </a:p>
          <a:p>
            <a:pPr algn="just" eaLnBrk="1" hangingPunct="1"/>
            <a:r>
              <a:rPr lang="fr-FR" sz="1050" i="1" dirty="0">
                <a:solidFill>
                  <a:srgbClr val="9FD9B4"/>
                </a:solidFill>
                <a:latin typeface="+mn-lt"/>
                <a:cs typeface="Arial" pitchFamily="34" charset="0"/>
              </a:rPr>
              <a:t>Explication 2 </a:t>
            </a:r>
            <a:r>
              <a:rPr lang="fr-FR" sz="1050" dirty="0">
                <a:solidFill>
                  <a:srgbClr val="9FD9B4"/>
                </a:solidFill>
                <a:latin typeface="+mn-lt"/>
                <a:cs typeface="Arial" pitchFamily="34" charset="0"/>
              </a:rPr>
              <a:t>: </a:t>
            </a:r>
            <a:r>
              <a:rPr lang="fr-FR" sz="1050" dirty="0">
                <a:solidFill>
                  <a:schemeClr val="tx1">
                    <a:lumMod val="95000"/>
                    <a:lumOff val="5000"/>
                  </a:schemeClr>
                </a:solidFill>
                <a:latin typeface="+mn-lt"/>
                <a:cs typeface="Arial" pitchFamily="34" charset="0"/>
              </a:rPr>
              <a:t>Le coefficient 2 agit seulement sur les âges jeunes, en le rendant nul on supprime la mortalité infantile. Le coefficient 2 va servir à piloter l’espérance de vie par la mortalité infantile.  </a:t>
            </a:r>
          </a:p>
          <a:p>
            <a:pPr algn="just" eaLnBrk="1" hangingPunct="1"/>
            <a:endParaRPr lang="fr-FR" sz="1050" dirty="0">
              <a:solidFill>
                <a:schemeClr val="tx1">
                  <a:lumMod val="95000"/>
                  <a:lumOff val="5000"/>
                </a:schemeClr>
              </a:solidFill>
              <a:latin typeface="+mj-lt"/>
              <a:cs typeface="Arial" pitchFamily="34" charset="0"/>
            </a:endParaRPr>
          </a:p>
        </p:txBody>
      </p:sp>
      <p:pic>
        <p:nvPicPr>
          <p:cNvPr id="15" name="Picture 14">
            <a:extLst>
              <a:ext uri="{FF2B5EF4-FFF2-40B4-BE49-F238E27FC236}">
                <a16:creationId xmlns:a16="http://schemas.microsoft.com/office/drawing/2014/main" id="{5A8BC722-E4F3-F646-AF22-B50CF0615A51}"/>
              </a:ext>
            </a:extLst>
          </p:cNvPr>
          <p:cNvPicPr>
            <a:picLocks noChangeAspect="1"/>
          </p:cNvPicPr>
          <p:nvPr/>
        </p:nvPicPr>
        <p:blipFill>
          <a:blip r:embed="rId5"/>
          <a:stretch>
            <a:fillRect/>
          </a:stretch>
        </p:blipFill>
        <p:spPr>
          <a:xfrm>
            <a:off x="6273209" y="1697933"/>
            <a:ext cx="2625766" cy="2904608"/>
          </a:xfrm>
          <a:prstGeom prst="rect">
            <a:avLst/>
          </a:prstGeom>
        </p:spPr>
      </p:pic>
      <p:sp>
        <p:nvSpPr>
          <p:cNvPr id="18" name="TextBox 17">
            <a:extLst>
              <a:ext uri="{FF2B5EF4-FFF2-40B4-BE49-F238E27FC236}">
                <a16:creationId xmlns:a16="http://schemas.microsoft.com/office/drawing/2014/main" id="{9C46EE7D-79F7-714D-8925-359FEBE4A58A}"/>
              </a:ext>
            </a:extLst>
          </p:cNvPr>
          <p:cNvSpPr txBox="1"/>
          <p:nvPr/>
        </p:nvSpPr>
        <p:spPr bwMode="auto">
          <a:xfrm>
            <a:off x="6273209" y="1591049"/>
            <a:ext cx="2600821"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rtlCol="0" anchor="b">
            <a:spAutoFit/>
          </a:bodyPr>
          <a:lstStyle/>
          <a:p>
            <a:pPr algn="ctr" eaLnBrk="1" hangingPunct="1"/>
            <a:r>
              <a:rPr lang="fr-FR" sz="800" dirty="0">
                <a:solidFill>
                  <a:srgbClr val="9FD9B4"/>
                </a:solidFill>
                <a:latin typeface="+mj-lt"/>
                <a:cs typeface="Arial" pitchFamily="34" charset="0"/>
              </a:rPr>
              <a:t>Impact du coefficient 2 sur la courbe de mortalité</a:t>
            </a:r>
          </a:p>
        </p:txBody>
      </p:sp>
    </p:spTree>
    <p:extLst>
      <p:ext uri="{BB962C8B-B14F-4D97-AF65-F5344CB8AC3E}">
        <p14:creationId xmlns:p14="http://schemas.microsoft.com/office/powerpoint/2010/main" val="2544149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9FD9B4"/>
        </a:solidFill>
        <a:effectLst/>
      </p:bgPr>
    </p:bg>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81727514-BEFF-9646-AE68-3E46FBC53CD4}"/>
              </a:ext>
            </a:extLst>
          </p:cNvPr>
          <p:cNvSpPr>
            <a:spLocks noGrp="1"/>
          </p:cNvSpPr>
          <p:nvPr>
            <p:ph sz="quarter" idx="11"/>
          </p:nvPr>
        </p:nvSpPr>
        <p:spPr/>
        <p:txBody>
          <a:bodyPr/>
          <a:lstStyle/>
          <a:p>
            <a:r>
              <a:rPr lang="fr-FR" dirty="0"/>
              <a:t>6</a:t>
            </a:r>
          </a:p>
        </p:txBody>
      </p:sp>
      <p:sp>
        <p:nvSpPr>
          <p:cNvPr id="9" name="Content Placeholder 8">
            <a:extLst>
              <a:ext uri="{FF2B5EF4-FFF2-40B4-BE49-F238E27FC236}">
                <a16:creationId xmlns:a16="http://schemas.microsoft.com/office/drawing/2014/main" id="{DAF2D4C2-60AD-B945-93EE-FC3D7E1EAB14}"/>
              </a:ext>
            </a:extLst>
          </p:cNvPr>
          <p:cNvSpPr>
            <a:spLocks noGrp="1"/>
          </p:cNvSpPr>
          <p:nvPr>
            <p:ph sz="quarter" idx="10"/>
          </p:nvPr>
        </p:nvSpPr>
        <p:spPr/>
        <p:txBody>
          <a:bodyPr/>
          <a:lstStyle/>
          <a:p>
            <a:r>
              <a:rPr lang="fr-FR" b="1" dirty="0">
                <a:solidFill>
                  <a:schemeClr val="bg1"/>
                </a:solidFill>
              </a:rPr>
              <a:t>Pilotage de l’espérance de vie</a:t>
            </a:r>
          </a:p>
        </p:txBody>
      </p:sp>
    </p:spTree>
    <p:extLst>
      <p:ext uri="{BB962C8B-B14F-4D97-AF65-F5344CB8AC3E}">
        <p14:creationId xmlns:p14="http://schemas.microsoft.com/office/powerpoint/2010/main" val="13768553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DB72928-4998-C743-833F-413AE33C1E32}"/>
              </a:ext>
            </a:extLst>
          </p:cNvPr>
          <p:cNvSpPr>
            <a:spLocks noGrp="1"/>
          </p:cNvSpPr>
          <p:nvPr>
            <p:ph type="title"/>
          </p:nvPr>
        </p:nvSpPr>
        <p:spPr/>
        <p:txBody>
          <a:bodyPr/>
          <a:lstStyle/>
          <a:p>
            <a:r>
              <a:rPr lang="fr-FR" dirty="0"/>
              <a:t>Pilotage de l’espérance de vie</a:t>
            </a:r>
          </a:p>
        </p:txBody>
      </p:sp>
      <p:sp>
        <p:nvSpPr>
          <p:cNvPr id="7" name="Text Placeholder 6">
            <a:extLst>
              <a:ext uri="{FF2B5EF4-FFF2-40B4-BE49-F238E27FC236}">
                <a16:creationId xmlns:a16="http://schemas.microsoft.com/office/drawing/2014/main" id="{6D029706-685E-C84D-A4EF-3F593395A9E6}"/>
              </a:ext>
            </a:extLst>
          </p:cNvPr>
          <p:cNvSpPr>
            <a:spLocks noGrp="1"/>
          </p:cNvSpPr>
          <p:nvPr>
            <p:ph type="body" sz="quarter" idx="12"/>
          </p:nvPr>
        </p:nvSpPr>
        <p:spPr/>
        <p:txBody>
          <a:bodyPr/>
          <a:lstStyle/>
          <a:p>
            <a:r>
              <a:rPr lang="fr-FR" dirty="0"/>
              <a:t>Mortalité Infantile</a:t>
            </a:r>
          </a:p>
        </p:txBody>
      </p:sp>
      <mc:AlternateContent xmlns:mc="http://schemas.openxmlformats.org/markup-compatibility/2006" xmlns:a14="http://schemas.microsoft.com/office/drawing/2010/main">
        <mc:Choice Requires="a14">
          <p:sp>
            <p:nvSpPr>
              <p:cNvPr id="18" name="Text Placeholder 4">
                <a:extLst>
                  <a:ext uri="{FF2B5EF4-FFF2-40B4-BE49-F238E27FC236}">
                    <a16:creationId xmlns:a16="http://schemas.microsoft.com/office/drawing/2014/main" id="{5848AEAE-0C7D-B64F-BCB8-29C027F9372D}"/>
                  </a:ext>
                </a:extLst>
              </p:cNvPr>
              <p:cNvSpPr txBox="1">
                <a:spLocks/>
              </p:cNvSpPr>
              <p:nvPr/>
            </p:nvSpPr>
            <p:spPr>
              <a:xfrm flipH="1">
                <a:off x="6027172" y="1849812"/>
                <a:ext cx="1838634" cy="1985218"/>
              </a:xfrm>
              <a:prstGeom prst="rect">
                <a:avLst/>
              </a:prstGeom>
            </p:spPr>
            <p:txBody>
              <a:bodyPr anchor="ctr"/>
              <a:lstStyle>
                <a:lvl1pPr marL="304719" indent="-304719" algn="l" defTabSz="815680" rtl="0" eaLnBrk="0" fontAlgn="base" hangingPunct="0">
                  <a:spcBef>
                    <a:spcPct val="20000"/>
                  </a:spcBef>
                  <a:spcAft>
                    <a:spcPct val="0"/>
                  </a:spcAft>
                  <a:buFont typeface="Arial" charset="0"/>
                  <a:buChar char="•"/>
                  <a:defRPr sz="2800" kern="1200">
                    <a:solidFill>
                      <a:schemeClr val="tx1"/>
                    </a:solidFill>
                    <a:latin typeface="+mn-lt"/>
                    <a:ea typeface="+mn-ea"/>
                    <a:cs typeface="+mn-cs"/>
                  </a:defRPr>
                </a:lvl1pPr>
                <a:lvl2pPr marL="661462" indent="-254553" algn="l" defTabSz="815680" rtl="0" eaLnBrk="0" fontAlgn="base" hangingPunct="0">
                  <a:spcBef>
                    <a:spcPct val="20000"/>
                  </a:spcBef>
                  <a:spcAft>
                    <a:spcPct val="0"/>
                  </a:spcAft>
                  <a:buFont typeface="Arial" charset="0"/>
                  <a:buChar char="–"/>
                  <a:defRPr sz="2500" kern="1200">
                    <a:solidFill>
                      <a:schemeClr val="tx1"/>
                    </a:solidFill>
                    <a:latin typeface="+mn-lt"/>
                    <a:ea typeface="+mn-ea"/>
                    <a:cs typeface="+mn-cs"/>
                  </a:defRPr>
                </a:lvl2pPr>
                <a:lvl3pPr marL="1020063" indent="-202527" algn="l" defTabSz="815680" rtl="0" eaLnBrk="0" fontAlgn="base" hangingPunct="0">
                  <a:spcBef>
                    <a:spcPct val="20000"/>
                  </a:spcBef>
                  <a:spcAft>
                    <a:spcPct val="0"/>
                  </a:spcAft>
                  <a:buFont typeface="Arial" charset="0"/>
                  <a:buChar char="•"/>
                  <a:defRPr kern="1200">
                    <a:solidFill>
                      <a:schemeClr val="tx1"/>
                    </a:solidFill>
                    <a:latin typeface="+mn-lt"/>
                    <a:ea typeface="+mn-ea"/>
                    <a:cs typeface="+mn-cs"/>
                  </a:defRPr>
                </a:lvl3pPr>
                <a:lvl4pPr marL="1426974" indent="-202527" algn="l" defTabSz="815680" rtl="0" eaLnBrk="0" fontAlgn="base" hangingPunct="0">
                  <a:spcBef>
                    <a:spcPct val="20000"/>
                  </a:spcBef>
                  <a:spcAft>
                    <a:spcPct val="0"/>
                  </a:spcAft>
                  <a:buFont typeface="Arial" charset="0"/>
                  <a:buChar char="–"/>
                  <a:defRPr sz="1800" kern="1200">
                    <a:solidFill>
                      <a:schemeClr val="tx1"/>
                    </a:solidFill>
                    <a:latin typeface="+mn-lt"/>
                    <a:ea typeface="+mn-ea"/>
                    <a:cs typeface="+mn-cs"/>
                  </a:defRPr>
                </a:lvl4pPr>
                <a:lvl5pPr marL="1835743" indent="-202527" algn="l" defTabSz="815680" rtl="0" eaLnBrk="0" fontAlgn="base" hangingPunct="0">
                  <a:spcBef>
                    <a:spcPct val="20000"/>
                  </a:spcBef>
                  <a:spcAft>
                    <a:spcPct val="0"/>
                  </a:spcAft>
                  <a:buFont typeface="Arial" charset="0"/>
                  <a:buChar char="»"/>
                  <a:defRPr sz="1800" kern="1200">
                    <a:solidFill>
                      <a:schemeClr val="tx1"/>
                    </a:solidFill>
                    <a:latin typeface="+mn-lt"/>
                    <a:ea typeface="+mn-ea"/>
                    <a:cs typeface="+mn-cs"/>
                  </a:defRPr>
                </a:lvl5pPr>
                <a:lvl6pPr marL="2244435" indent="-204039" algn="l" defTabSz="816158"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652513" indent="-204039" algn="l" defTabSz="816158"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060592" indent="-204039" algn="l" defTabSz="816158"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468670" indent="-204039" algn="l" defTabSz="816158"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lgn="just">
                  <a:buNone/>
                </a:pPr>
                <a:r>
                  <a:rPr lang="fr-FR" sz="1100" dirty="0">
                    <a:solidFill>
                      <a:schemeClr val="tx1">
                        <a:lumMod val="85000"/>
                        <a:lumOff val="15000"/>
                      </a:schemeClr>
                    </a:solidFill>
                  </a:rPr>
                  <a:t>Dans le modèle SSE : la mortalité infantile est gouvernée par le coefficient </a:t>
                </a:r>
                <a14:m>
                  <m:oMath xmlns:m="http://schemas.openxmlformats.org/officeDocument/2006/math">
                    <m:sSub>
                      <m:sSubPr>
                        <m:ctrlPr>
                          <a:rPr lang="fr-FR" sz="1100" i="1" smtClean="0">
                            <a:solidFill>
                              <a:schemeClr val="tx1">
                                <a:lumMod val="85000"/>
                                <a:lumOff val="15000"/>
                              </a:schemeClr>
                            </a:solidFill>
                            <a:latin typeface="Cambria Math" panose="02040503050406030204" pitchFamily="18" charset="0"/>
                            <a:ea typeface="Cambria Math" panose="02040503050406030204" pitchFamily="18" charset="0"/>
                          </a:rPr>
                        </m:ctrlPr>
                      </m:sSubPr>
                      <m:e>
                        <m:r>
                          <a:rPr lang="fr-FR" sz="1100" i="1" smtClean="0">
                            <a:solidFill>
                              <a:schemeClr val="tx1">
                                <a:lumMod val="85000"/>
                                <a:lumOff val="15000"/>
                              </a:schemeClr>
                            </a:solidFill>
                            <a:latin typeface="Cambria Math" panose="02040503050406030204" pitchFamily="18" charset="0"/>
                            <a:ea typeface="Cambria Math" panose="02040503050406030204" pitchFamily="18" charset="0"/>
                          </a:rPr>
                          <m:t>𝛼</m:t>
                        </m:r>
                      </m:e>
                      <m:sub>
                        <m:r>
                          <a:rPr lang="fr-FR" sz="1100" i="1" smtClean="0">
                            <a:solidFill>
                              <a:schemeClr val="tx1">
                                <a:lumMod val="85000"/>
                                <a:lumOff val="15000"/>
                              </a:schemeClr>
                            </a:solidFill>
                            <a:latin typeface="Cambria Math" panose="02040503050406030204" pitchFamily="18" charset="0"/>
                            <a:ea typeface="Cambria Math" panose="02040503050406030204" pitchFamily="18" charset="0"/>
                          </a:rPr>
                          <m:t>2</m:t>
                        </m:r>
                      </m:sub>
                    </m:sSub>
                  </m:oMath>
                </a14:m>
                <a:r>
                  <a:rPr lang="fr-FR" sz="1100" dirty="0">
                    <a:solidFill>
                      <a:schemeClr val="tx1">
                        <a:lumMod val="85000"/>
                        <a:lumOff val="15000"/>
                      </a:schemeClr>
                    </a:solidFill>
                  </a:rPr>
                  <a:t> de la composante 1 : les âges vont de 0 à ≈10.</a:t>
                </a:r>
              </a:p>
            </p:txBody>
          </p:sp>
        </mc:Choice>
        <mc:Fallback xmlns="">
          <p:sp>
            <p:nvSpPr>
              <p:cNvPr id="18" name="Text Placeholder 4">
                <a:extLst>
                  <a:ext uri="{FF2B5EF4-FFF2-40B4-BE49-F238E27FC236}">
                    <a16:creationId xmlns:a16="http://schemas.microsoft.com/office/drawing/2014/main" id="{5848AEAE-0C7D-B64F-BCB8-29C027F9372D}"/>
                  </a:ext>
                </a:extLst>
              </p:cNvPr>
              <p:cNvSpPr txBox="1">
                <a:spLocks noRot="1" noChangeAspect="1" noMove="1" noResize="1" noEditPoints="1" noAdjustHandles="1" noChangeArrowheads="1" noChangeShapeType="1" noTextEdit="1"/>
              </p:cNvSpPr>
              <p:nvPr/>
            </p:nvSpPr>
            <p:spPr>
              <a:xfrm flipH="1">
                <a:off x="6027172" y="1849812"/>
                <a:ext cx="1838634" cy="1985218"/>
              </a:xfrm>
              <a:prstGeom prst="rect">
                <a:avLst/>
              </a:prstGeom>
              <a:blipFill>
                <a:blip r:embed="rId2"/>
                <a:stretch>
                  <a:fillRect/>
                </a:stretch>
              </a:blipFill>
            </p:spPr>
            <p:txBody>
              <a:bodyPr/>
              <a:lstStyle/>
              <a:p>
                <a:r>
                  <a:rPr lang="fr-FR">
                    <a:noFill/>
                  </a:rPr>
                  <a:t> </a:t>
                </a:r>
              </a:p>
            </p:txBody>
          </p:sp>
        </mc:Fallback>
      </mc:AlternateContent>
      <p:pic>
        <p:nvPicPr>
          <p:cNvPr id="21" name="Picture 20">
            <a:extLst>
              <a:ext uri="{FF2B5EF4-FFF2-40B4-BE49-F238E27FC236}">
                <a16:creationId xmlns:a16="http://schemas.microsoft.com/office/drawing/2014/main" id="{6003451C-F8BF-E146-B4D3-4481861EC134}"/>
              </a:ext>
            </a:extLst>
          </p:cNvPr>
          <p:cNvPicPr>
            <a:picLocks noChangeAspect="1"/>
          </p:cNvPicPr>
          <p:nvPr/>
        </p:nvPicPr>
        <p:blipFill>
          <a:blip r:embed="rId3"/>
          <a:stretch>
            <a:fillRect/>
          </a:stretch>
        </p:blipFill>
        <p:spPr>
          <a:xfrm>
            <a:off x="459493" y="1017974"/>
            <a:ext cx="5489024" cy="3648894"/>
          </a:xfrm>
          <a:prstGeom prst="rect">
            <a:avLst/>
          </a:prstGeom>
        </p:spPr>
      </p:pic>
      <p:sp>
        <p:nvSpPr>
          <p:cNvPr id="22" name="Rectangle 21">
            <a:extLst>
              <a:ext uri="{FF2B5EF4-FFF2-40B4-BE49-F238E27FC236}">
                <a16:creationId xmlns:a16="http://schemas.microsoft.com/office/drawing/2014/main" id="{63A2EA17-6C2F-A941-AD00-0308B43BAFD1}"/>
              </a:ext>
            </a:extLst>
          </p:cNvPr>
          <p:cNvSpPr/>
          <p:nvPr/>
        </p:nvSpPr>
        <p:spPr>
          <a:xfrm>
            <a:off x="776748" y="1199535"/>
            <a:ext cx="707923" cy="3146323"/>
          </a:xfrm>
          <a:prstGeom prst="rect">
            <a:avLst/>
          </a:prstGeom>
          <a:noFill/>
          <a:ln w="38100">
            <a:solidFill>
              <a:srgbClr val="00AE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EF7D9EE1-FA28-BD45-A9C7-86D70239704D}"/>
                  </a:ext>
                </a:extLst>
              </p:cNvPr>
              <p:cNvSpPr txBox="1"/>
              <p:nvPr/>
            </p:nvSpPr>
            <p:spPr bwMode="auto">
              <a:xfrm>
                <a:off x="459493" y="970442"/>
                <a:ext cx="2349426" cy="169277"/>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lIns="0" tIns="0" rIns="0" bIns="0" rtlCol="0" anchor="b">
                <a:spAutoFit/>
              </a:bodyPr>
              <a:lstStyle/>
              <a:p>
                <a:pPr eaLnBrk="1" hangingPunct="1"/>
                <a:r>
                  <a:rPr lang="fr-FR" sz="1100" dirty="0">
                    <a:solidFill>
                      <a:srgbClr val="668980"/>
                    </a:solidFill>
                  </a:rPr>
                  <a:t>Spline 2 correspondant au paramètre </a:t>
                </a:r>
                <a14:m>
                  <m:oMath xmlns:m="http://schemas.openxmlformats.org/officeDocument/2006/math">
                    <m:sSub>
                      <m:sSubPr>
                        <m:ctrlPr>
                          <a:rPr lang="fr-FR" sz="1100" i="1">
                            <a:solidFill>
                              <a:srgbClr val="668980"/>
                            </a:solidFill>
                            <a:latin typeface="Cambria Math" panose="02040503050406030204" pitchFamily="18" charset="0"/>
                            <a:ea typeface="Cambria Math" panose="02040503050406030204" pitchFamily="18" charset="0"/>
                          </a:rPr>
                        </m:ctrlPr>
                      </m:sSubPr>
                      <m:e>
                        <m:r>
                          <a:rPr lang="fr-FR" sz="1100" i="1">
                            <a:solidFill>
                              <a:srgbClr val="668980"/>
                            </a:solidFill>
                            <a:latin typeface="Cambria Math" panose="02040503050406030204" pitchFamily="18" charset="0"/>
                            <a:ea typeface="Cambria Math" panose="02040503050406030204" pitchFamily="18" charset="0"/>
                          </a:rPr>
                          <m:t>𝛼</m:t>
                        </m:r>
                      </m:e>
                      <m:sub>
                        <m:r>
                          <a:rPr lang="fr-FR" sz="1100" i="1">
                            <a:solidFill>
                              <a:srgbClr val="668980"/>
                            </a:solidFill>
                            <a:latin typeface="Cambria Math" panose="02040503050406030204" pitchFamily="18" charset="0"/>
                            <a:ea typeface="Cambria Math" panose="02040503050406030204" pitchFamily="18" charset="0"/>
                          </a:rPr>
                          <m:t>2</m:t>
                        </m:r>
                      </m:sub>
                    </m:sSub>
                  </m:oMath>
                </a14:m>
                <a:r>
                  <a:rPr lang="fr-FR" sz="1100" dirty="0">
                    <a:solidFill>
                      <a:srgbClr val="668980"/>
                    </a:solidFill>
                  </a:rPr>
                  <a:t> </a:t>
                </a:r>
              </a:p>
            </p:txBody>
          </p:sp>
        </mc:Choice>
        <mc:Fallback xmlns="">
          <p:sp>
            <p:nvSpPr>
              <p:cNvPr id="2" name="TextBox 1">
                <a:extLst>
                  <a:ext uri="{FF2B5EF4-FFF2-40B4-BE49-F238E27FC236}">
                    <a16:creationId xmlns:a16="http://schemas.microsoft.com/office/drawing/2014/main" id="{EF7D9EE1-FA28-BD45-A9C7-86D70239704D}"/>
                  </a:ext>
                </a:extLst>
              </p:cNvPr>
              <p:cNvSpPr txBox="1">
                <a:spLocks noRot="1" noChangeAspect="1" noMove="1" noResize="1" noEditPoints="1" noAdjustHandles="1" noChangeArrowheads="1" noChangeShapeType="1" noTextEdit="1"/>
              </p:cNvSpPr>
              <p:nvPr/>
            </p:nvSpPr>
            <p:spPr bwMode="auto">
              <a:xfrm>
                <a:off x="459493" y="970442"/>
                <a:ext cx="2349426" cy="169277"/>
              </a:xfrm>
              <a:prstGeom prst="rect">
                <a:avLst/>
              </a:prstGeom>
              <a:blipFill>
                <a:blip r:embed="rId4"/>
                <a:stretch>
                  <a:fillRect l="-3784" t="-20000" b="-40000"/>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fr-FR">
                    <a:noFill/>
                  </a:rPr>
                  <a:t> </a:t>
                </a:r>
              </a:p>
            </p:txBody>
          </p:sp>
        </mc:Fallback>
      </mc:AlternateContent>
      <p:sp>
        <p:nvSpPr>
          <p:cNvPr id="8" name="Rectangle 7">
            <a:extLst>
              <a:ext uri="{FF2B5EF4-FFF2-40B4-BE49-F238E27FC236}">
                <a16:creationId xmlns:a16="http://schemas.microsoft.com/office/drawing/2014/main" id="{5A9283A4-1400-664D-AC29-782C00C5E5B8}"/>
              </a:ext>
            </a:extLst>
          </p:cNvPr>
          <p:cNvSpPr/>
          <p:nvPr/>
        </p:nvSpPr>
        <p:spPr>
          <a:xfrm>
            <a:off x="7525591" y="576011"/>
            <a:ext cx="1384409" cy="954107"/>
          </a:xfrm>
          <a:prstGeom prst="rect">
            <a:avLst/>
          </a:prstGeom>
          <a:ln w="19050">
            <a:solidFill>
              <a:srgbClr val="668980"/>
            </a:solidFill>
          </a:ln>
        </p:spPr>
        <p:txBody>
          <a:bodyPr wrap="square">
            <a:spAutoFit/>
          </a:bodyPr>
          <a:lstStyle/>
          <a:p>
            <a:pPr>
              <a:buClr>
                <a:srgbClr val="00ADC6"/>
              </a:buClr>
              <a:buSzPct val="144000"/>
            </a:pPr>
            <a:r>
              <a:rPr lang="fr-FR" sz="1400" dirty="0">
                <a:latin typeface="+mn-lt"/>
                <a:ea typeface="Cambria Math" panose="02040503050406030204" pitchFamily="18" charset="0"/>
              </a:rPr>
              <a:t>Test sur :</a:t>
            </a:r>
          </a:p>
          <a:p>
            <a:pPr marL="285750" indent="-285750">
              <a:buClr>
                <a:srgbClr val="00ADC6"/>
              </a:buClr>
              <a:buSzPct val="144000"/>
              <a:buFont typeface="Arial" panose="020B0604020202020204" pitchFamily="34" charset="0"/>
              <a:buChar char="•"/>
            </a:pPr>
            <a:r>
              <a:rPr lang="fr-FR" sz="1400" dirty="0">
                <a:latin typeface="+mn-lt"/>
                <a:ea typeface="Cambria Math" panose="02040503050406030204" pitchFamily="18" charset="0"/>
              </a:rPr>
              <a:t>Chili</a:t>
            </a:r>
          </a:p>
          <a:p>
            <a:pPr marL="285750" indent="-285750">
              <a:buClr>
                <a:srgbClr val="00ADC6"/>
              </a:buClr>
              <a:buSzPct val="144000"/>
              <a:buFont typeface="Arial" panose="020B0604020202020204" pitchFamily="34" charset="0"/>
              <a:buChar char="•"/>
            </a:pPr>
            <a:r>
              <a:rPr lang="fr-FR" sz="1400" dirty="0">
                <a:latin typeface="+mn-lt"/>
                <a:ea typeface="Cambria Math" panose="02040503050406030204" pitchFamily="18" charset="0"/>
              </a:rPr>
              <a:t>Année 2007</a:t>
            </a:r>
          </a:p>
          <a:p>
            <a:pPr marL="285750" indent="-285750">
              <a:buClr>
                <a:srgbClr val="00ADC6"/>
              </a:buClr>
              <a:buSzPct val="144000"/>
              <a:buFont typeface="Arial" panose="020B0604020202020204" pitchFamily="34" charset="0"/>
              <a:buChar char="•"/>
            </a:pPr>
            <a:r>
              <a:rPr lang="fr-FR" sz="1400" dirty="0">
                <a:latin typeface="+mn-lt"/>
                <a:ea typeface="Cambria Math" panose="02040503050406030204" pitchFamily="18" charset="0"/>
              </a:rPr>
              <a:t>Genre M</a:t>
            </a:r>
          </a:p>
        </p:txBody>
      </p:sp>
    </p:spTree>
    <p:extLst>
      <p:ext uri="{BB962C8B-B14F-4D97-AF65-F5344CB8AC3E}">
        <p14:creationId xmlns:p14="http://schemas.microsoft.com/office/powerpoint/2010/main" val="26148896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Table Placeholder 18">
            <a:extLst>
              <a:ext uri="{FF2B5EF4-FFF2-40B4-BE49-F238E27FC236}">
                <a16:creationId xmlns:a16="http://schemas.microsoft.com/office/drawing/2014/main" id="{276380B6-99D1-4748-AB74-C29E9E5BFCDD}"/>
              </a:ext>
            </a:extLst>
          </p:cNvPr>
          <p:cNvPicPr>
            <a:picLocks noGrp="1" noChangeAspect="1"/>
          </p:cNvPicPr>
          <p:nvPr>
            <p:ph type="tbl" sz="quarter" idx="13"/>
          </p:nvPr>
        </p:nvPicPr>
        <p:blipFill rotWithShape="1">
          <a:blip r:embed="rId2"/>
          <a:srcRect t="4445"/>
          <a:stretch/>
        </p:blipFill>
        <p:spPr>
          <a:xfrm>
            <a:off x="1679452" y="1596189"/>
            <a:ext cx="5929094" cy="3032756"/>
          </a:xfrm>
          <a:prstGeom prst="rect">
            <a:avLst/>
          </a:prstGeom>
        </p:spPr>
      </p:pic>
      <p:sp>
        <p:nvSpPr>
          <p:cNvPr id="2" name="Title 1">
            <a:extLst>
              <a:ext uri="{FF2B5EF4-FFF2-40B4-BE49-F238E27FC236}">
                <a16:creationId xmlns:a16="http://schemas.microsoft.com/office/drawing/2014/main" id="{96223090-14F4-C34C-9E57-A399FEA27E3D}"/>
              </a:ext>
            </a:extLst>
          </p:cNvPr>
          <p:cNvSpPr>
            <a:spLocks noGrp="1"/>
          </p:cNvSpPr>
          <p:nvPr>
            <p:ph type="title"/>
          </p:nvPr>
        </p:nvSpPr>
        <p:spPr/>
        <p:txBody>
          <a:bodyPr/>
          <a:lstStyle/>
          <a:p>
            <a:r>
              <a:rPr lang="fr-FR" dirty="0"/>
              <a:t>Pilotage de l’espérance de vie</a:t>
            </a:r>
          </a:p>
        </p:txBody>
      </p:sp>
      <p:sp>
        <p:nvSpPr>
          <p:cNvPr id="3" name="Text Placeholder 2">
            <a:extLst>
              <a:ext uri="{FF2B5EF4-FFF2-40B4-BE49-F238E27FC236}">
                <a16:creationId xmlns:a16="http://schemas.microsoft.com/office/drawing/2014/main" id="{F86EBE28-4BDB-3C40-AD77-83B78FC2E807}"/>
              </a:ext>
            </a:extLst>
          </p:cNvPr>
          <p:cNvSpPr>
            <a:spLocks noGrp="1"/>
          </p:cNvSpPr>
          <p:nvPr>
            <p:ph type="body" sz="quarter" idx="11"/>
          </p:nvPr>
        </p:nvSpPr>
        <p:spPr/>
        <p:txBody>
          <a:bodyPr/>
          <a:lstStyle/>
          <a:p>
            <a:r>
              <a:rPr lang="fr-FR" dirty="0"/>
              <a:t>Mortalité Infantile</a:t>
            </a:r>
          </a:p>
        </p:txBody>
      </p:sp>
      <p:sp>
        <p:nvSpPr>
          <p:cNvPr id="4" name="Text Placeholder 3">
            <a:extLst>
              <a:ext uri="{FF2B5EF4-FFF2-40B4-BE49-F238E27FC236}">
                <a16:creationId xmlns:a16="http://schemas.microsoft.com/office/drawing/2014/main" id="{FAA7D9D4-55CB-BA4A-8468-A975379E3DE4}"/>
              </a:ext>
            </a:extLst>
          </p:cNvPr>
          <p:cNvSpPr>
            <a:spLocks noGrp="1"/>
          </p:cNvSpPr>
          <p:nvPr>
            <p:ph type="body" sz="quarter" idx="12"/>
          </p:nvPr>
        </p:nvSpPr>
        <p:spPr>
          <a:xfrm>
            <a:off x="233999" y="1199647"/>
            <a:ext cx="8820000" cy="212632"/>
          </a:xfrm>
        </p:spPr>
        <p:txBody>
          <a:bodyPr/>
          <a:lstStyle/>
          <a:p>
            <a:r>
              <a:rPr lang="fr-FR" dirty="0"/>
              <a:t>Courbe de mortalité en fonction du paramètre alpha 2</a:t>
            </a:r>
          </a:p>
        </p:txBody>
      </p:sp>
      <p:sp>
        <p:nvSpPr>
          <p:cNvPr id="7" name="Date Placeholder 6">
            <a:extLst>
              <a:ext uri="{FF2B5EF4-FFF2-40B4-BE49-F238E27FC236}">
                <a16:creationId xmlns:a16="http://schemas.microsoft.com/office/drawing/2014/main" id="{B152D7AC-9B7E-194B-BA63-47D5DB308009}"/>
              </a:ext>
            </a:extLst>
          </p:cNvPr>
          <p:cNvSpPr>
            <a:spLocks noGrp="1"/>
          </p:cNvSpPr>
          <p:nvPr>
            <p:ph type="dt" sz="half" idx="10"/>
          </p:nvPr>
        </p:nvSpPr>
        <p:spPr/>
        <p:txBody>
          <a:bodyPr/>
          <a:lstStyle/>
          <a:p>
            <a:r>
              <a:rPr lang="en-US" dirty="0"/>
              <a:t>SSE Model  | April 2020</a:t>
            </a:r>
          </a:p>
        </p:txBody>
      </p:sp>
      <p:sp>
        <p:nvSpPr>
          <p:cNvPr id="8" name="Footer Placeholder 7">
            <a:extLst>
              <a:ext uri="{FF2B5EF4-FFF2-40B4-BE49-F238E27FC236}">
                <a16:creationId xmlns:a16="http://schemas.microsoft.com/office/drawing/2014/main" id="{7C67954C-73E1-4B41-B7AC-925197729783}"/>
              </a:ext>
            </a:extLst>
          </p:cNvPr>
          <p:cNvSpPr>
            <a:spLocks noGrp="1"/>
          </p:cNvSpPr>
          <p:nvPr>
            <p:ph type="ftr" sz="quarter" idx="15"/>
          </p:nvPr>
        </p:nvSpPr>
        <p:spPr/>
        <p:txBody>
          <a:bodyPr/>
          <a:lstStyle/>
          <a:p>
            <a:r>
              <a:rPr lang="en-US" noProof="0"/>
              <a:t>CONFIDENTIALITY LEVEL</a:t>
            </a:r>
            <a:endParaRPr lang="en-US" noProof="0" dirty="0"/>
          </a:p>
        </p:txBody>
      </p:sp>
    </p:spTree>
    <p:extLst>
      <p:ext uri="{BB962C8B-B14F-4D97-AF65-F5344CB8AC3E}">
        <p14:creationId xmlns:p14="http://schemas.microsoft.com/office/powerpoint/2010/main" val="21135194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9FD9B4"/>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674986F-CC18-45BD-9CBA-A44A3FE00672}"/>
              </a:ext>
            </a:extLst>
          </p:cNvPr>
          <p:cNvSpPr>
            <a:spLocks noGrp="1"/>
          </p:cNvSpPr>
          <p:nvPr>
            <p:ph sz="quarter" idx="11"/>
          </p:nvPr>
        </p:nvSpPr>
        <p:spPr>
          <a:xfrm>
            <a:off x="2647950" y="635365"/>
            <a:ext cx="3848100" cy="3871913"/>
          </a:xfrm>
        </p:spPr>
        <p:txBody>
          <a:bodyPr/>
          <a:lstStyle/>
          <a:p>
            <a:r>
              <a:rPr lang="en-US" dirty="0"/>
              <a:t>1</a:t>
            </a:r>
            <a:endParaRPr lang="fr-FR" dirty="0"/>
          </a:p>
        </p:txBody>
      </p:sp>
      <p:sp>
        <p:nvSpPr>
          <p:cNvPr id="3" name="Content Placeholder 2">
            <a:extLst>
              <a:ext uri="{FF2B5EF4-FFF2-40B4-BE49-F238E27FC236}">
                <a16:creationId xmlns:a16="http://schemas.microsoft.com/office/drawing/2014/main" id="{CA604E03-669C-49B4-A7C5-5D53995983FC}"/>
              </a:ext>
            </a:extLst>
          </p:cNvPr>
          <p:cNvSpPr>
            <a:spLocks noGrp="1"/>
          </p:cNvSpPr>
          <p:nvPr>
            <p:ph sz="quarter" idx="10"/>
          </p:nvPr>
        </p:nvSpPr>
        <p:spPr/>
        <p:txBody>
          <a:bodyPr/>
          <a:lstStyle/>
          <a:p>
            <a:r>
              <a:rPr lang="fr-FR" b="1" dirty="0">
                <a:solidFill>
                  <a:schemeClr val="bg1"/>
                </a:solidFill>
              </a:rPr>
              <a:t>Model</a:t>
            </a:r>
          </a:p>
        </p:txBody>
      </p:sp>
    </p:spTree>
    <p:extLst>
      <p:ext uri="{BB962C8B-B14F-4D97-AF65-F5344CB8AC3E}">
        <p14:creationId xmlns:p14="http://schemas.microsoft.com/office/powerpoint/2010/main" val="38351217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223090-14F4-C34C-9E57-A399FEA27E3D}"/>
              </a:ext>
            </a:extLst>
          </p:cNvPr>
          <p:cNvSpPr>
            <a:spLocks noGrp="1"/>
          </p:cNvSpPr>
          <p:nvPr>
            <p:ph type="title"/>
          </p:nvPr>
        </p:nvSpPr>
        <p:spPr/>
        <p:txBody>
          <a:bodyPr/>
          <a:lstStyle/>
          <a:p>
            <a:r>
              <a:rPr lang="fr-FR" dirty="0"/>
              <a:t>Pilotage de l’espérance de vie</a:t>
            </a:r>
          </a:p>
        </p:txBody>
      </p:sp>
      <p:sp>
        <p:nvSpPr>
          <p:cNvPr id="3" name="Text Placeholder 2">
            <a:extLst>
              <a:ext uri="{FF2B5EF4-FFF2-40B4-BE49-F238E27FC236}">
                <a16:creationId xmlns:a16="http://schemas.microsoft.com/office/drawing/2014/main" id="{F86EBE28-4BDB-3C40-AD77-83B78FC2E807}"/>
              </a:ext>
            </a:extLst>
          </p:cNvPr>
          <p:cNvSpPr>
            <a:spLocks noGrp="1"/>
          </p:cNvSpPr>
          <p:nvPr>
            <p:ph type="body" sz="quarter" idx="11"/>
          </p:nvPr>
        </p:nvSpPr>
        <p:spPr/>
        <p:txBody>
          <a:bodyPr/>
          <a:lstStyle/>
          <a:p>
            <a:r>
              <a:rPr lang="fr-FR" dirty="0"/>
              <a:t>Mortalité Infantile</a:t>
            </a:r>
          </a:p>
        </p:txBody>
      </p:sp>
      <p:sp>
        <p:nvSpPr>
          <p:cNvPr id="4" name="Text Placeholder 3">
            <a:extLst>
              <a:ext uri="{FF2B5EF4-FFF2-40B4-BE49-F238E27FC236}">
                <a16:creationId xmlns:a16="http://schemas.microsoft.com/office/drawing/2014/main" id="{FAA7D9D4-55CB-BA4A-8468-A975379E3DE4}"/>
              </a:ext>
            </a:extLst>
          </p:cNvPr>
          <p:cNvSpPr>
            <a:spLocks noGrp="1"/>
          </p:cNvSpPr>
          <p:nvPr>
            <p:ph type="body" sz="quarter" idx="12"/>
          </p:nvPr>
        </p:nvSpPr>
        <p:spPr>
          <a:xfrm>
            <a:off x="233999" y="1199647"/>
            <a:ext cx="8820000" cy="212632"/>
          </a:xfrm>
        </p:spPr>
        <p:txBody>
          <a:bodyPr/>
          <a:lstStyle/>
          <a:p>
            <a:r>
              <a:rPr lang="fr-FR" dirty="0"/>
              <a:t>Espérance de vie en fonction du paramètre alpha 2</a:t>
            </a:r>
          </a:p>
        </p:txBody>
      </p:sp>
      <p:sp>
        <p:nvSpPr>
          <p:cNvPr id="7" name="Date Placeholder 6">
            <a:extLst>
              <a:ext uri="{FF2B5EF4-FFF2-40B4-BE49-F238E27FC236}">
                <a16:creationId xmlns:a16="http://schemas.microsoft.com/office/drawing/2014/main" id="{B152D7AC-9B7E-194B-BA63-47D5DB308009}"/>
              </a:ext>
            </a:extLst>
          </p:cNvPr>
          <p:cNvSpPr>
            <a:spLocks noGrp="1"/>
          </p:cNvSpPr>
          <p:nvPr>
            <p:ph type="dt" sz="half" idx="10"/>
          </p:nvPr>
        </p:nvSpPr>
        <p:spPr/>
        <p:txBody>
          <a:bodyPr/>
          <a:lstStyle/>
          <a:p>
            <a:r>
              <a:rPr lang="en-US" dirty="0"/>
              <a:t>SSE Model  | April 2020</a:t>
            </a:r>
          </a:p>
        </p:txBody>
      </p:sp>
      <p:sp>
        <p:nvSpPr>
          <p:cNvPr id="8" name="Footer Placeholder 7">
            <a:extLst>
              <a:ext uri="{FF2B5EF4-FFF2-40B4-BE49-F238E27FC236}">
                <a16:creationId xmlns:a16="http://schemas.microsoft.com/office/drawing/2014/main" id="{7C67954C-73E1-4B41-B7AC-925197729783}"/>
              </a:ext>
            </a:extLst>
          </p:cNvPr>
          <p:cNvSpPr>
            <a:spLocks noGrp="1"/>
          </p:cNvSpPr>
          <p:nvPr>
            <p:ph type="ftr" sz="quarter" idx="15"/>
          </p:nvPr>
        </p:nvSpPr>
        <p:spPr/>
        <p:txBody>
          <a:bodyPr/>
          <a:lstStyle/>
          <a:p>
            <a:r>
              <a:rPr lang="en-US" noProof="0"/>
              <a:t>CONFIDENTIALITY LEVEL</a:t>
            </a:r>
            <a:endParaRPr lang="en-US" noProof="0" dirty="0"/>
          </a:p>
        </p:txBody>
      </p:sp>
      <p:pic>
        <p:nvPicPr>
          <p:cNvPr id="13" name="Table Placeholder 12">
            <a:extLst>
              <a:ext uri="{FF2B5EF4-FFF2-40B4-BE49-F238E27FC236}">
                <a16:creationId xmlns:a16="http://schemas.microsoft.com/office/drawing/2014/main" id="{B2766469-936A-854A-B6D0-88BAA8145BC3}"/>
              </a:ext>
            </a:extLst>
          </p:cNvPr>
          <p:cNvPicPr>
            <a:picLocks noGrp="1" noChangeAspect="1"/>
          </p:cNvPicPr>
          <p:nvPr>
            <p:ph type="tbl" sz="quarter" idx="13"/>
          </p:nvPr>
        </p:nvPicPr>
        <p:blipFill>
          <a:blip r:embed="rId2"/>
          <a:stretch>
            <a:fillRect/>
          </a:stretch>
        </p:blipFill>
        <p:spPr>
          <a:xfrm>
            <a:off x="2257139" y="1554756"/>
            <a:ext cx="4629722" cy="2721490"/>
          </a:xfrm>
          <a:prstGeom prst="rect">
            <a:avLst/>
          </a:prstGeom>
        </p:spPr>
      </p:pic>
    </p:spTree>
    <p:extLst>
      <p:ext uri="{BB962C8B-B14F-4D97-AF65-F5344CB8AC3E}">
        <p14:creationId xmlns:p14="http://schemas.microsoft.com/office/powerpoint/2010/main" val="19396991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229D2F9-0C35-AC4E-B0FD-879BB24D0B07}"/>
              </a:ext>
            </a:extLst>
          </p:cNvPr>
          <p:cNvSpPr>
            <a:spLocks noGrp="1"/>
          </p:cNvSpPr>
          <p:nvPr>
            <p:ph type="dt" sz="half" idx="10"/>
          </p:nvPr>
        </p:nvSpPr>
        <p:spPr/>
        <p:txBody>
          <a:bodyPr/>
          <a:lstStyle/>
          <a:p>
            <a:r>
              <a:rPr lang="en-US" noProof="0" dirty="0"/>
              <a:t>SSE Model  | April 2020</a:t>
            </a:r>
          </a:p>
        </p:txBody>
      </p:sp>
      <p:sp>
        <p:nvSpPr>
          <p:cNvPr id="4" name="Footer Placeholder 3">
            <a:extLst>
              <a:ext uri="{FF2B5EF4-FFF2-40B4-BE49-F238E27FC236}">
                <a16:creationId xmlns:a16="http://schemas.microsoft.com/office/drawing/2014/main" id="{68DBBDD6-8FD2-F249-83F7-79A460F24719}"/>
              </a:ext>
            </a:extLst>
          </p:cNvPr>
          <p:cNvSpPr>
            <a:spLocks noGrp="1"/>
          </p:cNvSpPr>
          <p:nvPr>
            <p:ph type="ftr" sz="quarter" idx="11"/>
          </p:nvPr>
        </p:nvSpPr>
        <p:spPr/>
        <p:txBody>
          <a:bodyPr/>
          <a:lstStyle/>
          <a:p>
            <a:r>
              <a:rPr lang="en-US" noProof="0" dirty="0"/>
              <a:t>CONFIDENTIALITY LEVEL</a:t>
            </a:r>
          </a:p>
        </p:txBody>
      </p:sp>
      <p:sp>
        <p:nvSpPr>
          <p:cNvPr id="6" name="Title 5">
            <a:extLst>
              <a:ext uri="{FF2B5EF4-FFF2-40B4-BE49-F238E27FC236}">
                <a16:creationId xmlns:a16="http://schemas.microsoft.com/office/drawing/2014/main" id="{09B568E6-B289-8A40-966C-F5E38271F95A}"/>
              </a:ext>
            </a:extLst>
          </p:cNvPr>
          <p:cNvSpPr>
            <a:spLocks noGrp="1"/>
          </p:cNvSpPr>
          <p:nvPr>
            <p:ph type="title"/>
          </p:nvPr>
        </p:nvSpPr>
        <p:spPr/>
        <p:txBody>
          <a:bodyPr/>
          <a:lstStyle/>
          <a:p>
            <a:r>
              <a:rPr lang="en-FR" dirty="0"/>
              <a:t>Model</a:t>
            </a:r>
          </a:p>
        </p:txBody>
      </p:sp>
      <p:sp>
        <p:nvSpPr>
          <p:cNvPr id="7" name="Text Placeholder 6">
            <a:extLst>
              <a:ext uri="{FF2B5EF4-FFF2-40B4-BE49-F238E27FC236}">
                <a16:creationId xmlns:a16="http://schemas.microsoft.com/office/drawing/2014/main" id="{E624C666-72B4-694D-8CCD-AEF4B0AA1646}"/>
              </a:ext>
            </a:extLst>
          </p:cNvPr>
          <p:cNvSpPr>
            <a:spLocks noGrp="1"/>
          </p:cNvSpPr>
          <p:nvPr>
            <p:ph type="body" sz="quarter" idx="12"/>
          </p:nvPr>
        </p:nvSpPr>
        <p:spPr/>
        <p:txBody>
          <a:bodyPr/>
          <a:lstStyle/>
          <a:p>
            <a:r>
              <a:rPr lang="en-FR" dirty="0"/>
              <a:t>Sums of smooth exponentials</a:t>
            </a:r>
          </a:p>
        </p:txBody>
      </p:sp>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46C880A3-B9BB-2F49-8D7C-FEA3D501C02B}"/>
                  </a:ext>
                </a:extLst>
              </p:cNvPr>
              <p:cNvSpPr/>
              <p:nvPr/>
            </p:nvSpPr>
            <p:spPr>
              <a:xfrm>
                <a:off x="233999" y="945466"/>
                <a:ext cx="4421286" cy="2726452"/>
              </a:xfrm>
              <a:prstGeom prst="rect">
                <a:avLst/>
              </a:prstGeom>
            </p:spPr>
            <p:txBody>
              <a:bodyPr wrap="square">
                <a:spAutoFit/>
              </a:bodyPr>
              <a:lstStyle/>
              <a:p>
                <a:pPr marL="285750" indent="-285750" algn="just">
                  <a:buClr>
                    <a:srgbClr val="00ADC6"/>
                  </a:buClr>
                  <a:buSzPct val="144000"/>
                  <a:buFont typeface="Arial" panose="020B0604020202020204" pitchFamily="34" charset="0"/>
                  <a:buChar char="•"/>
                </a:pPr>
                <a:r>
                  <a:rPr lang="en-FR" sz="1200" b="1" dirty="0"/>
                  <a:t>But du modèle </a:t>
                </a:r>
                <a:r>
                  <a:rPr lang="en-FR" sz="1200" dirty="0"/>
                  <a:t>: modéliser des courbes de séries de dénombrement (ici les décès </a:t>
                </a:r>
                <a14:m>
                  <m:oMath xmlns:m="http://schemas.openxmlformats.org/officeDocument/2006/math">
                    <m:sSub>
                      <m:sSubPr>
                        <m:ctrlPr>
                          <a:rPr lang="fr-FR" sz="1200" i="1">
                            <a:latin typeface="Cambria Math" panose="02040503050406030204" pitchFamily="18" charset="0"/>
                          </a:rPr>
                        </m:ctrlPr>
                      </m:sSubPr>
                      <m:e>
                        <m:r>
                          <a:rPr lang="fr-FR" sz="1200" i="1">
                            <a:latin typeface="Cambria Math" panose="02040503050406030204" pitchFamily="18" charset="0"/>
                          </a:rPr>
                          <m:t>𝑦</m:t>
                        </m:r>
                      </m:e>
                      <m:sub>
                        <m:r>
                          <a:rPr lang="fr-FR" sz="1200" i="1">
                            <a:latin typeface="Cambria Math" panose="02040503050406030204" pitchFamily="18" charset="0"/>
                          </a:rPr>
                          <m:t>𝑖</m:t>
                        </m:r>
                      </m:sub>
                    </m:sSub>
                  </m:oMath>
                </a14:m>
                <a:r>
                  <a:rPr lang="en-FR" sz="1200" dirty="0"/>
                  <a:t>) avec i l’indice pour l’âge. Les décès </a:t>
                </a:r>
                <a14:m>
                  <m:oMath xmlns:m="http://schemas.openxmlformats.org/officeDocument/2006/math">
                    <m:sSub>
                      <m:sSubPr>
                        <m:ctrlPr>
                          <a:rPr lang="fr-FR" sz="1200" i="1">
                            <a:latin typeface="Cambria Math" panose="02040503050406030204" pitchFamily="18" charset="0"/>
                          </a:rPr>
                        </m:ctrlPr>
                      </m:sSubPr>
                      <m:e>
                        <m:r>
                          <a:rPr lang="fr-FR" sz="1200" i="1">
                            <a:latin typeface="Cambria Math" panose="02040503050406030204" pitchFamily="18" charset="0"/>
                          </a:rPr>
                          <m:t>𝑦</m:t>
                        </m:r>
                      </m:e>
                      <m:sub>
                        <m:r>
                          <a:rPr lang="fr-FR" sz="1200" i="1">
                            <a:latin typeface="Cambria Math" panose="02040503050406030204" pitchFamily="18" charset="0"/>
                          </a:rPr>
                          <m:t>𝑖</m:t>
                        </m:r>
                      </m:sub>
                    </m:sSub>
                  </m:oMath>
                </a14:m>
                <a:r>
                  <a:rPr lang="en-FR" sz="1200" dirty="0"/>
                  <a:t> on une moyenne </a:t>
                </a:r>
                <a14:m>
                  <m:oMath xmlns:m="http://schemas.openxmlformats.org/officeDocument/2006/math">
                    <m:sSub>
                      <m:sSubPr>
                        <m:ctrlPr>
                          <a:rPr lang="fr-FR" sz="1200" i="1">
                            <a:latin typeface="Cambria Math" panose="02040503050406030204" pitchFamily="18" charset="0"/>
                          </a:rPr>
                        </m:ctrlPr>
                      </m:sSubPr>
                      <m:e>
                        <m:r>
                          <a:rPr lang="fr-FR" sz="1200" i="1">
                            <a:latin typeface="Cambria Math" panose="02040503050406030204" pitchFamily="18" charset="0"/>
                            <a:ea typeface="Cambria Math" panose="02040503050406030204" pitchFamily="18" charset="0"/>
                          </a:rPr>
                          <m:t>𝜇</m:t>
                        </m:r>
                      </m:e>
                      <m:sub>
                        <m:r>
                          <a:rPr lang="fr-FR" sz="1200" i="1">
                            <a:latin typeface="Cambria Math" panose="02040503050406030204" pitchFamily="18" charset="0"/>
                          </a:rPr>
                          <m:t>𝑖</m:t>
                        </m:r>
                      </m:sub>
                    </m:sSub>
                    <m:r>
                      <a:rPr lang="fr-FR" sz="1200" b="0" i="0" smtClean="0">
                        <a:latin typeface="Cambria Math" panose="02040503050406030204" pitchFamily="18" charset="0"/>
                      </a:rPr>
                      <m:t>. </m:t>
                    </m:r>
                  </m:oMath>
                </a14:m>
                <a:r>
                  <a:rPr lang="en-FR" sz="1200" dirty="0"/>
                  <a:t>On modélise cette moyenne en la divisant en trois composantes :  </a:t>
                </a:r>
                <a14:m>
                  <m:oMath xmlns:m="http://schemas.openxmlformats.org/officeDocument/2006/math">
                    <m:sSub>
                      <m:sSubPr>
                        <m:ctrlPr>
                          <a:rPr lang="fr-FR" sz="1200" i="1">
                            <a:latin typeface="Cambria Math" panose="02040503050406030204" pitchFamily="18" charset="0"/>
                          </a:rPr>
                        </m:ctrlPr>
                      </m:sSubPr>
                      <m:e>
                        <m:r>
                          <a:rPr lang="fr-FR" sz="1200" i="1">
                            <a:latin typeface="Cambria Math" panose="02040503050406030204" pitchFamily="18" charset="0"/>
                            <a:ea typeface="Cambria Math" panose="02040503050406030204" pitchFamily="18" charset="0"/>
                          </a:rPr>
                          <m:t>𝛾</m:t>
                        </m:r>
                      </m:e>
                      <m:sub>
                        <m:r>
                          <a:rPr lang="fr-FR" sz="1200" i="1">
                            <a:latin typeface="Cambria Math" panose="02040503050406030204" pitchFamily="18" charset="0"/>
                          </a:rPr>
                          <m:t>𝑘</m:t>
                        </m:r>
                      </m:sub>
                    </m:sSub>
                    <m:r>
                      <a:rPr lang="fr-FR" sz="1200" i="1">
                        <a:latin typeface="Cambria Math" panose="02040503050406030204" pitchFamily="18" charset="0"/>
                      </a:rPr>
                      <m:t>, </m:t>
                    </m:r>
                    <m:r>
                      <a:rPr lang="fr-FR" sz="1200" i="1">
                        <a:latin typeface="Cambria Math" panose="02040503050406030204" pitchFamily="18" charset="0"/>
                      </a:rPr>
                      <m:t>𝑘</m:t>
                    </m:r>
                    <m:r>
                      <a:rPr lang="fr-FR" sz="1200" i="1">
                        <a:latin typeface="Cambria Math" panose="02040503050406030204" pitchFamily="18" charset="0"/>
                      </a:rPr>
                      <m:t>=</m:t>
                    </m:r>
                    <m:d>
                      <m:dPr>
                        <m:begChr m:val="{"/>
                        <m:endChr m:val="}"/>
                        <m:ctrlPr>
                          <a:rPr lang="fr-FR" sz="1200" i="1">
                            <a:latin typeface="Cambria Math" panose="02040503050406030204" pitchFamily="18" charset="0"/>
                          </a:rPr>
                        </m:ctrlPr>
                      </m:dPr>
                      <m:e>
                        <m:r>
                          <a:rPr lang="fr-FR" sz="1200" i="1">
                            <a:latin typeface="Cambria Math" panose="02040503050406030204" pitchFamily="18" charset="0"/>
                          </a:rPr>
                          <m:t>1,2,3</m:t>
                        </m:r>
                      </m:e>
                    </m:d>
                    <m:r>
                      <a:rPr lang="fr-FR" sz="1200" b="0" i="1" smtClean="0">
                        <a:latin typeface="Cambria Math" panose="02040503050406030204" pitchFamily="18" charset="0"/>
                      </a:rPr>
                      <m:t>.</m:t>
                    </m:r>
                    <m:r>
                      <a:rPr lang="fr-FR" sz="1200" b="0" i="1" smtClean="0">
                        <a:latin typeface="Cambria Math" panose="02040503050406030204" pitchFamily="18" charset="0"/>
                        <a:ea typeface="Cambria Math" panose="02040503050406030204" pitchFamily="18" charset="0"/>
                      </a:rPr>
                      <m:t> </m:t>
                    </m:r>
                  </m:oMath>
                </a14:m>
                <a:r>
                  <a:rPr lang="fr-FR" sz="1200" dirty="0"/>
                  <a:t>Le taux de mortalité </a:t>
                </a:r>
                <a14:m>
                  <m:oMath xmlns:m="http://schemas.openxmlformats.org/officeDocument/2006/math">
                    <m:sSub>
                      <m:sSubPr>
                        <m:ctrlPr>
                          <a:rPr lang="fr-FR" sz="1200" i="1">
                            <a:latin typeface="Cambria Math" panose="02040503050406030204" pitchFamily="18" charset="0"/>
                            <a:ea typeface="Cambria Math" panose="02040503050406030204" pitchFamily="18" charset="0"/>
                          </a:rPr>
                        </m:ctrlPr>
                      </m:sSubPr>
                      <m:e>
                        <m:r>
                          <a:rPr lang="fr-FR" sz="1200" i="1">
                            <a:latin typeface="Cambria Math" panose="02040503050406030204" pitchFamily="18" charset="0"/>
                            <a:ea typeface="Cambria Math" panose="02040503050406030204" pitchFamily="18" charset="0"/>
                          </a:rPr>
                          <m:t>𝜇</m:t>
                        </m:r>
                      </m:e>
                      <m:sub>
                        <m:r>
                          <a:rPr lang="fr-FR" sz="1200" i="1">
                            <a:latin typeface="Cambria Math" panose="02040503050406030204" pitchFamily="18" charset="0"/>
                            <a:ea typeface="Cambria Math" panose="02040503050406030204" pitchFamily="18" charset="0"/>
                          </a:rPr>
                          <m:t>𝑖</m:t>
                        </m:r>
                      </m:sub>
                    </m:sSub>
                    <m:r>
                      <a:rPr lang="fr-FR" sz="1200" i="1">
                        <a:latin typeface="Cambria Math" panose="02040503050406030204" pitchFamily="18" charset="0"/>
                        <a:ea typeface="Cambria Math" panose="02040503050406030204" pitchFamily="18" charset="0"/>
                      </a:rPr>
                      <m:t> </m:t>
                    </m:r>
                  </m:oMath>
                </a14:m>
                <a:r>
                  <a:rPr lang="fr-FR" sz="1200" dirty="0"/>
                  <a:t>est la somme des trois composantes pondérée par l’exposition </a:t>
                </a:r>
                <a:r>
                  <a:rPr lang="fr-FR" sz="1200" i="1" dirty="0">
                    <a:latin typeface="Cambria Math" panose="02040503050406030204" pitchFamily="18" charset="0"/>
                  </a:rPr>
                  <a:t>  </a:t>
                </a:r>
                <a14:m>
                  <m:oMath xmlns:m="http://schemas.openxmlformats.org/officeDocument/2006/math">
                    <m:sSub>
                      <m:sSubPr>
                        <m:ctrlPr>
                          <a:rPr lang="fr-FR" sz="1200" i="1" smtClean="0">
                            <a:latin typeface="Cambria Math" panose="02040503050406030204" pitchFamily="18" charset="0"/>
                            <a:ea typeface="Cambria Math" panose="02040503050406030204" pitchFamily="18" charset="0"/>
                          </a:rPr>
                        </m:ctrlPr>
                      </m:sSubPr>
                      <m:e>
                        <m:r>
                          <a:rPr lang="fr-FR" sz="1200" i="1">
                            <a:latin typeface="Cambria Math" panose="02040503050406030204" pitchFamily="18" charset="0"/>
                            <a:ea typeface="Cambria Math" panose="02040503050406030204" pitchFamily="18" charset="0"/>
                          </a:rPr>
                          <m:t>𝜇</m:t>
                        </m:r>
                      </m:e>
                      <m:sub>
                        <m:r>
                          <m:rPr>
                            <m:sty m:val="p"/>
                          </m:rPr>
                          <a:rPr lang="fr-FR" sz="1200">
                            <a:latin typeface="Cambria Math" panose="02040503050406030204" pitchFamily="18" charset="0"/>
                            <a:ea typeface="Cambria Math" panose="02040503050406030204" pitchFamily="18" charset="0"/>
                          </a:rPr>
                          <m:t>i</m:t>
                        </m:r>
                      </m:sub>
                    </m:sSub>
                    <m:r>
                      <a:rPr lang="fr-FR" sz="1200">
                        <a:latin typeface="Cambria Math" panose="02040503050406030204" pitchFamily="18" charset="0"/>
                        <a:ea typeface="Cambria Math" panose="02040503050406030204" pitchFamily="18" charset="0"/>
                      </a:rPr>
                      <m:t>= </m:t>
                    </m:r>
                    <m:nary>
                      <m:naryPr>
                        <m:chr m:val="∑"/>
                        <m:ctrlPr>
                          <a:rPr lang="fr-FR" sz="1200" i="1">
                            <a:latin typeface="Cambria Math" panose="02040503050406030204" pitchFamily="18" charset="0"/>
                            <a:ea typeface="Cambria Math" panose="02040503050406030204" pitchFamily="18" charset="0"/>
                          </a:rPr>
                        </m:ctrlPr>
                      </m:naryPr>
                      <m:sub>
                        <m:r>
                          <m:rPr>
                            <m:brk m:alnAt="23"/>
                          </m:rPr>
                          <a:rPr lang="fr-FR" sz="1200" i="1">
                            <a:latin typeface="Cambria Math" panose="02040503050406030204" pitchFamily="18" charset="0"/>
                            <a:ea typeface="Cambria Math" panose="02040503050406030204" pitchFamily="18" charset="0"/>
                          </a:rPr>
                          <m:t>𝑘</m:t>
                        </m:r>
                        <m:r>
                          <a:rPr lang="fr-FR" sz="1200" i="1">
                            <a:latin typeface="Cambria Math" panose="02040503050406030204" pitchFamily="18" charset="0"/>
                            <a:ea typeface="Cambria Math" panose="02040503050406030204" pitchFamily="18" charset="0"/>
                          </a:rPr>
                          <m:t>=1</m:t>
                        </m:r>
                      </m:sub>
                      <m:sup>
                        <m:r>
                          <a:rPr lang="fr-FR" sz="1200" i="1">
                            <a:latin typeface="Cambria Math" panose="02040503050406030204" pitchFamily="18" charset="0"/>
                            <a:ea typeface="Cambria Math" panose="02040503050406030204" pitchFamily="18" charset="0"/>
                          </a:rPr>
                          <m:t>3</m:t>
                        </m:r>
                      </m:sup>
                      <m:e>
                        <m:sSub>
                          <m:sSubPr>
                            <m:ctrlPr>
                              <a:rPr lang="fr-FR" sz="1200" i="1">
                                <a:latin typeface="Cambria Math" panose="02040503050406030204" pitchFamily="18" charset="0"/>
                                <a:ea typeface="Cambria Math" panose="02040503050406030204" pitchFamily="18" charset="0"/>
                              </a:rPr>
                            </m:ctrlPr>
                          </m:sSubPr>
                          <m:e>
                            <m:r>
                              <a:rPr lang="fr-FR" sz="1200" i="1">
                                <a:latin typeface="Cambria Math" panose="02040503050406030204" pitchFamily="18" charset="0"/>
                                <a:ea typeface="Cambria Math" panose="02040503050406030204" pitchFamily="18" charset="0"/>
                              </a:rPr>
                              <m:t>𝑒</m:t>
                            </m:r>
                          </m:e>
                          <m:sub>
                            <m:r>
                              <a:rPr lang="fr-FR" sz="1200" i="1">
                                <a:latin typeface="Cambria Math" panose="02040503050406030204" pitchFamily="18" charset="0"/>
                                <a:ea typeface="Cambria Math" panose="02040503050406030204" pitchFamily="18" charset="0"/>
                              </a:rPr>
                              <m:t>𝑖</m:t>
                            </m:r>
                          </m:sub>
                        </m:sSub>
                        <m:sSub>
                          <m:sSubPr>
                            <m:ctrlPr>
                              <a:rPr lang="fr-FR" sz="1200" i="1">
                                <a:latin typeface="Cambria Math" panose="02040503050406030204" pitchFamily="18" charset="0"/>
                                <a:ea typeface="Cambria Math" panose="02040503050406030204" pitchFamily="18" charset="0"/>
                              </a:rPr>
                            </m:ctrlPr>
                          </m:sSubPr>
                          <m:e>
                            <m:r>
                              <a:rPr lang="fr-FR" sz="1200" i="1">
                                <a:latin typeface="Cambria Math" panose="02040503050406030204" pitchFamily="18" charset="0"/>
                                <a:ea typeface="Cambria Math" panose="02040503050406030204" pitchFamily="18" charset="0"/>
                              </a:rPr>
                              <m:t>𝛾</m:t>
                            </m:r>
                          </m:e>
                          <m:sub>
                            <m:r>
                              <a:rPr lang="fr-FR" sz="1200" i="1">
                                <a:latin typeface="Cambria Math" panose="02040503050406030204" pitchFamily="18" charset="0"/>
                                <a:ea typeface="Cambria Math" panose="02040503050406030204" pitchFamily="18" charset="0"/>
                              </a:rPr>
                              <m:t>𝑖𝑘</m:t>
                            </m:r>
                          </m:sub>
                        </m:sSub>
                      </m:e>
                    </m:nary>
                  </m:oMath>
                </a14:m>
                <a:r>
                  <a:rPr lang="fr-FR" sz="1200" i="1" dirty="0">
                    <a:latin typeface="Cambria Math" panose="02040503050406030204" pitchFamily="18" charset="0"/>
                  </a:rPr>
                  <a:t>. </a:t>
                </a:r>
              </a:p>
              <a:p>
                <a:pPr marL="285750" indent="-285750" algn="just">
                  <a:buClr>
                    <a:srgbClr val="00ADC6"/>
                  </a:buClr>
                  <a:buSzPct val="144000"/>
                  <a:buFont typeface="Arial" panose="020B0604020202020204" pitchFamily="34" charset="0"/>
                  <a:buChar char="•"/>
                </a:pPr>
                <a:r>
                  <a:rPr lang="fr-FR" sz="1200" dirty="0">
                    <a:ea typeface="Cambria Math" panose="02040503050406030204" pitchFamily="18" charset="0"/>
                  </a:rPr>
                  <a:t>Chaque composante représente un intervalle d’âges et est modélisée par des coefficients associés aux B-Splines </a:t>
                </a:r>
                <a:br>
                  <a:rPr lang="fr-FR" sz="1200" dirty="0">
                    <a:ea typeface="Cambria Math" panose="02040503050406030204" pitchFamily="18" charset="0"/>
                  </a:rPr>
                </a:br>
                <a14:m>
                  <m:oMath xmlns:m="http://schemas.openxmlformats.org/officeDocument/2006/math">
                    <m:sSub>
                      <m:sSubPr>
                        <m:ctrlPr>
                          <a:rPr lang="fr-FR" sz="1200" i="1">
                            <a:latin typeface="Cambria Math" panose="02040503050406030204" pitchFamily="18" charset="0"/>
                            <a:ea typeface="Cambria Math" panose="02040503050406030204" pitchFamily="18" charset="0"/>
                          </a:rPr>
                        </m:ctrlPr>
                      </m:sSubPr>
                      <m:e>
                        <m:r>
                          <a:rPr lang="fr-FR" sz="1200" i="1">
                            <a:latin typeface="Cambria Math" panose="02040503050406030204" pitchFamily="18" charset="0"/>
                            <a:ea typeface="Cambria Math" panose="02040503050406030204" pitchFamily="18" charset="0"/>
                          </a:rPr>
                          <m:t>𝛾</m:t>
                        </m:r>
                      </m:e>
                      <m:sub>
                        <m:r>
                          <a:rPr lang="fr-FR" sz="1200" i="1">
                            <a:latin typeface="Cambria Math" panose="02040503050406030204" pitchFamily="18" charset="0"/>
                            <a:ea typeface="Cambria Math" panose="02040503050406030204" pitchFamily="18" charset="0"/>
                          </a:rPr>
                          <m:t>𝑖𝑘</m:t>
                        </m:r>
                      </m:sub>
                    </m:sSub>
                    <m:r>
                      <a:rPr lang="fr-FR" sz="1200" b="0" i="1" smtClean="0">
                        <a:latin typeface="Cambria Math" panose="02040503050406030204" pitchFamily="18" charset="0"/>
                        <a:ea typeface="Cambria Math" panose="02040503050406030204" pitchFamily="18" charset="0"/>
                      </a:rPr>
                      <m:t>=</m:t>
                    </m:r>
                    <m:r>
                      <m:rPr>
                        <m:sty m:val="p"/>
                      </m:rPr>
                      <a:rPr lang="fr-FR" sz="1200" b="0" i="0" smtClean="0">
                        <a:latin typeface="Cambria Math" panose="02040503050406030204" pitchFamily="18" charset="0"/>
                        <a:ea typeface="Cambria Math" panose="02040503050406030204" pitchFamily="18" charset="0"/>
                      </a:rPr>
                      <m:t>exp</m:t>
                    </m:r>
                    <m:r>
                      <a:rPr lang="fr-FR" sz="1200" b="0" i="1" smtClean="0">
                        <a:latin typeface="Cambria Math" panose="02040503050406030204" pitchFamily="18" charset="0"/>
                        <a:ea typeface="Cambria Math" panose="02040503050406030204" pitchFamily="18" charset="0"/>
                      </a:rPr>
                      <m:t>⁡</m:t>
                    </m:r>
                    <m:d>
                      <m:dPr>
                        <m:ctrlPr>
                          <a:rPr lang="fr-FR" sz="1200" b="0" i="1" smtClean="0">
                            <a:latin typeface="Cambria Math" panose="02040503050406030204" pitchFamily="18" charset="0"/>
                            <a:ea typeface="Cambria Math" panose="02040503050406030204" pitchFamily="18" charset="0"/>
                          </a:rPr>
                        </m:ctrlPr>
                      </m:dPr>
                      <m:e>
                        <m:nary>
                          <m:naryPr>
                            <m:chr m:val="∑"/>
                            <m:ctrlPr>
                              <a:rPr lang="fr-FR" sz="1200" b="0" i="1" smtClean="0">
                                <a:latin typeface="Cambria Math" panose="02040503050406030204" pitchFamily="18" charset="0"/>
                                <a:ea typeface="Cambria Math" panose="02040503050406030204" pitchFamily="18" charset="0"/>
                              </a:rPr>
                            </m:ctrlPr>
                          </m:naryPr>
                          <m:sub>
                            <m:r>
                              <m:rPr>
                                <m:brk m:alnAt="23"/>
                              </m:rPr>
                              <a:rPr lang="fr-FR" sz="1200" b="0" i="1" smtClean="0">
                                <a:latin typeface="Cambria Math" panose="02040503050406030204" pitchFamily="18" charset="0"/>
                                <a:ea typeface="Cambria Math" panose="02040503050406030204" pitchFamily="18" charset="0"/>
                              </a:rPr>
                              <m:t>𝑗</m:t>
                            </m:r>
                            <m:r>
                              <a:rPr lang="fr-FR" sz="1200" b="0" i="1" smtClean="0">
                                <a:latin typeface="Cambria Math" panose="02040503050406030204" pitchFamily="18" charset="0"/>
                                <a:ea typeface="Cambria Math" panose="02040503050406030204" pitchFamily="18" charset="0"/>
                              </a:rPr>
                              <m:t>=1</m:t>
                            </m:r>
                          </m:sub>
                          <m:sup>
                            <m:sSub>
                              <m:sSubPr>
                                <m:ctrlPr>
                                  <a:rPr lang="fr-FR" sz="1200" b="0" i="1" smtClean="0">
                                    <a:latin typeface="Cambria Math" panose="02040503050406030204" pitchFamily="18" charset="0"/>
                                    <a:ea typeface="Cambria Math" panose="02040503050406030204" pitchFamily="18" charset="0"/>
                                  </a:rPr>
                                </m:ctrlPr>
                              </m:sSubPr>
                              <m:e>
                                <m:r>
                                  <a:rPr lang="fr-FR" sz="1200" b="0" i="1" smtClean="0">
                                    <a:latin typeface="Cambria Math" panose="02040503050406030204" pitchFamily="18" charset="0"/>
                                    <a:ea typeface="Cambria Math" panose="02040503050406030204" pitchFamily="18" charset="0"/>
                                  </a:rPr>
                                  <m:t>𝐽</m:t>
                                </m:r>
                              </m:e>
                              <m:sub>
                                <m:r>
                                  <a:rPr lang="fr-FR" sz="1200" b="0" i="1" smtClean="0">
                                    <a:latin typeface="Cambria Math" panose="02040503050406030204" pitchFamily="18" charset="0"/>
                                    <a:ea typeface="Cambria Math" panose="02040503050406030204" pitchFamily="18" charset="0"/>
                                  </a:rPr>
                                  <m:t>𝑘</m:t>
                                </m:r>
                              </m:sub>
                            </m:sSub>
                          </m:sup>
                          <m:e>
                            <m:sSub>
                              <m:sSubPr>
                                <m:ctrlPr>
                                  <a:rPr lang="fr-FR" sz="1200" b="0" i="1" smtClean="0">
                                    <a:latin typeface="Cambria Math" panose="02040503050406030204" pitchFamily="18" charset="0"/>
                                    <a:ea typeface="Cambria Math" panose="02040503050406030204" pitchFamily="18" charset="0"/>
                                  </a:rPr>
                                </m:ctrlPr>
                              </m:sSubPr>
                              <m:e>
                                <m:r>
                                  <a:rPr lang="fr-FR" sz="1200" b="0" i="1" smtClean="0">
                                    <a:latin typeface="Cambria Math" panose="02040503050406030204" pitchFamily="18" charset="0"/>
                                    <a:ea typeface="Cambria Math" panose="02040503050406030204" pitchFamily="18" charset="0"/>
                                  </a:rPr>
                                  <m:t>𝐵</m:t>
                                </m:r>
                              </m:e>
                              <m:sub>
                                <m:r>
                                  <a:rPr lang="fr-FR" sz="1200" b="0" i="1" smtClean="0">
                                    <a:latin typeface="Cambria Math" panose="02040503050406030204" pitchFamily="18" charset="0"/>
                                    <a:ea typeface="Cambria Math" panose="02040503050406030204" pitchFamily="18" charset="0"/>
                                  </a:rPr>
                                  <m:t>𝑗𝑘</m:t>
                                </m:r>
                              </m:sub>
                            </m:sSub>
                            <m:d>
                              <m:dPr>
                                <m:ctrlPr>
                                  <a:rPr lang="fr-FR" sz="1200" b="0" i="1" smtClean="0">
                                    <a:latin typeface="Cambria Math" panose="02040503050406030204" pitchFamily="18" charset="0"/>
                                    <a:ea typeface="Cambria Math" panose="02040503050406030204" pitchFamily="18" charset="0"/>
                                  </a:rPr>
                                </m:ctrlPr>
                              </m:dPr>
                              <m:e>
                                <m:sSub>
                                  <m:sSubPr>
                                    <m:ctrlPr>
                                      <a:rPr lang="fr-FR" sz="1200" b="0" i="1" smtClean="0">
                                        <a:latin typeface="Cambria Math" panose="02040503050406030204" pitchFamily="18" charset="0"/>
                                        <a:ea typeface="Cambria Math" panose="02040503050406030204" pitchFamily="18" charset="0"/>
                                      </a:rPr>
                                    </m:ctrlPr>
                                  </m:sSubPr>
                                  <m:e>
                                    <m:r>
                                      <a:rPr lang="fr-FR" sz="1200" b="0" i="1" smtClean="0">
                                        <a:latin typeface="Cambria Math" panose="02040503050406030204" pitchFamily="18" charset="0"/>
                                        <a:ea typeface="Cambria Math" panose="02040503050406030204" pitchFamily="18" charset="0"/>
                                      </a:rPr>
                                      <m:t>𝑥</m:t>
                                    </m:r>
                                  </m:e>
                                  <m:sub>
                                    <m:r>
                                      <a:rPr lang="fr-FR" sz="1200" b="0" i="1" smtClean="0">
                                        <a:latin typeface="Cambria Math" panose="02040503050406030204" pitchFamily="18" charset="0"/>
                                        <a:ea typeface="Cambria Math" panose="02040503050406030204" pitchFamily="18" charset="0"/>
                                      </a:rPr>
                                      <m:t>𝑖</m:t>
                                    </m:r>
                                  </m:sub>
                                </m:sSub>
                              </m:e>
                            </m:d>
                            <m:sSub>
                              <m:sSubPr>
                                <m:ctrlPr>
                                  <a:rPr lang="fr-FR" sz="1200" b="0" i="1" smtClean="0">
                                    <a:latin typeface="Cambria Math" panose="02040503050406030204" pitchFamily="18" charset="0"/>
                                    <a:ea typeface="Cambria Math" panose="02040503050406030204" pitchFamily="18" charset="0"/>
                                  </a:rPr>
                                </m:ctrlPr>
                              </m:sSubPr>
                              <m:e>
                                <m:r>
                                  <a:rPr lang="fr-FR" sz="1200" b="0" i="1" smtClean="0">
                                    <a:latin typeface="Cambria Math" panose="02040503050406030204" pitchFamily="18" charset="0"/>
                                    <a:ea typeface="Cambria Math" panose="02040503050406030204" pitchFamily="18" charset="0"/>
                                  </a:rPr>
                                  <m:t>𝛼</m:t>
                                </m:r>
                              </m:e>
                              <m:sub>
                                <m:r>
                                  <a:rPr lang="fr-FR" sz="1200" b="0" i="1" smtClean="0">
                                    <a:latin typeface="Cambria Math" panose="02040503050406030204" pitchFamily="18" charset="0"/>
                                    <a:ea typeface="Cambria Math" panose="02040503050406030204" pitchFamily="18" charset="0"/>
                                  </a:rPr>
                                  <m:t>𝑗𝑘</m:t>
                                </m:r>
                              </m:sub>
                            </m:sSub>
                          </m:e>
                        </m:nary>
                      </m:e>
                    </m:d>
                  </m:oMath>
                </a14:m>
                <a:endParaRPr lang="fr-FR" sz="1200" dirty="0">
                  <a:ea typeface="Cambria Math" panose="02040503050406030204" pitchFamily="18" charset="0"/>
                </a:endParaRPr>
              </a:p>
              <a:p>
                <a:pPr marL="285750" indent="-285750" algn="just">
                  <a:buClr>
                    <a:srgbClr val="00ADC6"/>
                  </a:buClr>
                  <a:buSzPct val="144000"/>
                  <a:buFont typeface="Arial" panose="020B0604020202020204" pitchFamily="34" charset="0"/>
                  <a:buChar char="•"/>
                </a:pPr>
                <a:r>
                  <a:rPr lang="fr-FR" sz="1200" dirty="0">
                    <a:ea typeface="Cambria Math" panose="02040503050406030204" pitchFamily="18" charset="0"/>
                  </a:rPr>
                  <a:t>Le nombre de Splines par composantes est déterminé de manière arbitraire et correspond à un découpage optimal de l’intervalle des âges.</a:t>
                </a:r>
                <a:endParaRPr lang="en-FR" sz="1200" dirty="0"/>
              </a:p>
            </p:txBody>
          </p:sp>
        </mc:Choice>
        <mc:Fallback xmlns="">
          <p:sp>
            <p:nvSpPr>
              <p:cNvPr id="10" name="Rectangle 9">
                <a:extLst>
                  <a:ext uri="{FF2B5EF4-FFF2-40B4-BE49-F238E27FC236}">
                    <a16:creationId xmlns:a16="http://schemas.microsoft.com/office/drawing/2014/main" id="{46C880A3-B9BB-2F49-8D7C-FEA3D501C02B}"/>
                  </a:ext>
                </a:extLst>
              </p:cNvPr>
              <p:cNvSpPr>
                <a:spLocks noRot="1" noChangeAspect="1" noMove="1" noResize="1" noEditPoints="1" noAdjustHandles="1" noChangeArrowheads="1" noChangeShapeType="1" noTextEdit="1"/>
              </p:cNvSpPr>
              <p:nvPr/>
            </p:nvSpPr>
            <p:spPr>
              <a:xfrm>
                <a:off x="233999" y="945466"/>
                <a:ext cx="4421286" cy="2726452"/>
              </a:xfrm>
              <a:prstGeom prst="rect">
                <a:avLst/>
              </a:prstGeom>
              <a:blipFill>
                <a:blip r:embed="rId2"/>
                <a:stretch>
                  <a:fillRect l="-571" t="-2315" b="-9722"/>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graphicFrame>
            <p:nvGraphicFramePr>
              <p:cNvPr id="11" name="Table 10">
                <a:extLst>
                  <a:ext uri="{FF2B5EF4-FFF2-40B4-BE49-F238E27FC236}">
                    <a16:creationId xmlns:a16="http://schemas.microsoft.com/office/drawing/2014/main" id="{43D966A3-2E2E-014B-BDE9-9E86AAD8A8FF}"/>
                  </a:ext>
                </a:extLst>
              </p:cNvPr>
              <p:cNvGraphicFramePr>
                <a:graphicFrameLocks noGrp="1"/>
              </p:cNvGraphicFramePr>
              <p:nvPr>
                <p:extLst>
                  <p:ext uri="{D42A27DB-BD31-4B8C-83A1-F6EECF244321}">
                    <p14:modId xmlns:p14="http://schemas.microsoft.com/office/powerpoint/2010/main" val="2324850476"/>
                  </p:ext>
                </p:extLst>
              </p:nvPr>
            </p:nvGraphicFramePr>
            <p:xfrm>
              <a:off x="4795925" y="945466"/>
              <a:ext cx="3785424" cy="2614590"/>
            </p:xfrm>
            <a:graphic>
              <a:graphicData uri="http://schemas.openxmlformats.org/drawingml/2006/table">
                <a:tbl>
                  <a:tblPr firstRow="1" bandRow="1">
                    <a:tableStyleId>{F5AB1C69-6EDB-4FF4-983F-18BD219EF322}</a:tableStyleId>
                  </a:tblPr>
                  <a:tblGrid>
                    <a:gridCol w="946356">
                      <a:extLst>
                        <a:ext uri="{9D8B030D-6E8A-4147-A177-3AD203B41FA5}">
                          <a16:colId xmlns:a16="http://schemas.microsoft.com/office/drawing/2014/main" val="3906434393"/>
                        </a:ext>
                      </a:extLst>
                    </a:gridCol>
                    <a:gridCol w="946356">
                      <a:extLst>
                        <a:ext uri="{9D8B030D-6E8A-4147-A177-3AD203B41FA5}">
                          <a16:colId xmlns:a16="http://schemas.microsoft.com/office/drawing/2014/main" val="2504332798"/>
                        </a:ext>
                      </a:extLst>
                    </a:gridCol>
                    <a:gridCol w="946356">
                      <a:extLst>
                        <a:ext uri="{9D8B030D-6E8A-4147-A177-3AD203B41FA5}">
                          <a16:colId xmlns:a16="http://schemas.microsoft.com/office/drawing/2014/main" val="2113189075"/>
                        </a:ext>
                      </a:extLst>
                    </a:gridCol>
                    <a:gridCol w="946356">
                      <a:extLst>
                        <a:ext uri="{9D8B030D-6E8A-4147-A177-3AD203B41FA5}">
                          <a16:colId xmlns:a16="http://schemas.microsoft.com/office/drawing/2014/main" val="4148261028"/>
                        </a:ext>
                      </a:extLst>
                    </a:gridCol>
                  </a:tblGrid>
                  <a:tr h="639759">
                    <a:tc>
                      <a:txBody>
                        <a:bodyPr/>
                        <a:lstStyle/>
                        <a:p>
                          <a:pPr algn="r"/>
                          <a:r>
                            <a:rPr lang="en-FR" sz="1100" dirty="0"/>
                            <a:t>k</a:t>
                          </a:r>
                        </a:p>
                      </a:txBody>
                      <a:tcPr anchor="ctr">
                        <a:lnTlToBr w="12700" cap="flat" cmpd="sng" algn="ctr">
                          <a:solidFill>
                            <a:schemeClr val="bg1"/>
                          </a:solidFill>
                          <a:prstDash val="solid"/>
                          <a:round/>
                          <a:headEnd type="none" w="med" len="med"/>
                          <a:tailEnd type="none" w="med" len="med"/>
                        </a:lnTlToBr>
                      </a:tcPr>
                    </a:tc>
                    <a:tc>
                      <a:txBody>
                        <a:bodyPr/>
                        <a:lstStyle/>
                        <a:p>
                          <a:pPr algn="ctr"/>
                          <a:r>
                            <a:rPr lang="en-FR" sz="1100" dirty="0"/>
                            <a:t>1</a:t>
                          </a:r>
                        </a:p>
                        <a:p>
                          <a:pPr algn="ctr"/>
                          <a14:m>
                            <m:oMathPara xmlns:m="http://schemas.openxmlformats.org/officeDocument/2006/math">
                              <m:oMathParaPr>
                                <m:jc m:val="centerGroup"/>
                              </m:oMathParaPr>
                              <m:oMath xmlns:m="http://schemas.openxmlformats.org/officeDocument/2006/math">
                                <m:sSub>
                                  <m:sSubPr>
                                    <m:ctrlPr>
                                      <a:rPr lang="fr-FR" sz="1100" i="1" smtClean="0">
                                        <a:latin typeface="Cambria Math" panose="02040503050406030204" pitchFamily="18" charset="0"/>
                                      </a:rPr>
                                    </m:ctrlPr>
                                  </m:sSubPr>
                                  <m:e>
                                    <m:r>
                                      <a:rPr lang="fr-FR" sz="1100">
                                        <a:latin typeface="Cambria Math" panose="02040503050406030204" pitchFamily="18" charset="0"/>
                                      </a:rPr>
                                      <m:t>𝛾</m:t>
                                    </m:r>
                                  </m:e>
                                  <m:sub>
                                    <m:r>
                                      <a:rPr lang="fr-FR" sz="1100">
                                        <a:latin typeface="Cambria Math" panose="02040503050406030204" pitchFamily="18" charset="0"/>
                                      </a:rPr>
                                      <m:t>𝑖</m:t>
                                    </m:r>
                                    <m:r>
                                      <a:rPr lang="fr-FR" sz="1100" smtClean="0">
                                        <a:latin typeface="Cambria Math" panose="02040503050406030204" pitchFamily="18" charset="0"/>
                                      </a:rPr>
                                      <m:t>𝟏</m:t>
                                    </m:r>
                                  </m:sub>
                                </m:sSub>
                              </m:oMath>
                            </m:oMathPara>
                          </a14:m>
                          <a:endParaRPr lang="en-FR" sz="1100" dirty="0"/>
                        </a:p>
                      </a:txBody>
                      <a:tcPr anchor="ctr"/>
                    </a:tc>
                    <a:tc>
                      <a:txBody>
                        <a:bodyPr/>
                        <a:lstStyle/>
                        <a:p>
                          <a:pPr marL="0" marR="0" lvl="0" indent="0" algn="ctr" defTabSz="816158" rtl="0" eaLnBrk="1" fontAlgn="auto" latinLnBrk="0" hangingPunct="1">
                            <a:lnSpc>
                              <a:spcPct val="100000"/>
                            </a:lnSpc>
                            <a:spcBef>
                              <a:spcPts val="0"/>
                            </a:spcBef>
                            <a:spcAft>
                              <a:spcPts val="0"/>
                            </a:spcAft>
                            <a:buClrTx/>
                            <a:buSzTx/>
                            <a:buFontTx/>
                            <a:buNone/>
                            <a:tabLst/>
                            <a:defRPr/>
                          </a:pPr>
                          <a:r>
                            <a:rPr lang="en-FR" sz="1100" dirty="0"/>
                            <a:t>2</a:t>
                          </a:r>
                        </a:p>
                        <a:p>
                          <a:pPr marL="0" marR="0" lvl="0" indent="0" algn="ctr" defTabSz="816158"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fr-FR" sz="1100" i="1" smtClean="0">
                                        <a:latin typeface="Cambria Math" panose="02040503050406030204" pitchFamily="18" charset="0"/>
                                      </a:rPr>
                                    </m:ctrlPr>
                                  </m:sSubPr>
                                  <m:e>
                                    <m:r>
                                      <a:rPr lang="fr-FR" sz="1100">
                                        <a:latin typeface="Cambria Math" panose="02040503050406030204" pitchFamily="18" charset="0"/>
                                      </a:rPr>
                                      <m:t>𝛾</m:t>
                                    </m:r>
                                  </m:e>
                                  <m:sub>
                                    <m:r>
                                      <a:rPr lang="fr-FR" sz="1100">
                                        <a:latin typeface="Cambria Math" panose="02040503050406030204" pitchFamily="18" charset="0"/>
                                      </a:rPr>
                                      <m:t>𝑖</m:t>
                                    </m:r>
                                    <m:r>
                                      <a:rPr lang="fr-FR" sz="1100" smtClean="0">
                                        <a:latin typeface="Cambria Math" panose="02040503050406030204" pitchFamily="18" charset="0"/>
                                      </a:rPr>
                                      <m:t>𝟐</m:t>
                                    </m:r>
                                  </m:sub>
                                </m:sSub>
                              </m:oMath>
                            </m:oMathPara>
                          </a14:m>
                          <a:endParaRPr lang="en-FR" sz="1100" dirty="0"/>
                        </a:p>
                      </a:txBody>
                      <a:tcPr anchor="ctr"/>
                    </a:tc>
                    <a:tc>
                      <a:txBody>
                        <a:bodyPr/>
                        <a:lstStyle/>
                        <a:p>
                          <a:pPr marL="0" marR="0" lvl="0" indent="0" algn="ctr" defTabSz="816158" rtl="0" eaLnBrk="1" fontAlgn="auto" latinLnBrk="0" hangingPunct="1">
                            <a:lnSpc>
                              <a:spcPct val="100000"/>
                            </a:lnSpc>
                            <a:spcBef>
                              <a:spcPts val="0"/>
                            </a:spcBef>
                            <a:spcAft>
                              <a:spcPts val="0"/>
                            </a:spcAft>
                            <a:buClrTx/>
                            <a:buSzTx/>
                            <a:buFontTx/>
                            <a:buNone/>
                            <a:tabLst/>
                            <a:defRPr/>
                          </a:pPr>
                          <a:r>
                            <a:rPr lang="en-FR" sz="1100" dirty="0"/>
                            <a:t>3</a:t>
                          </a:r>
                        </a:p>
                        <a:p>
                          <a:pPr marL="0" marR="0" lvl="0" indent="0" algn="ctr" defTabSz="816158"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fr-FR" sz="1100" i="1" smtClean="0">
                                        <a:latin typeface="Cambria Math" panose="02040503050406030204" pitchFamily="18" charset="0"/>
                                      </a:rPr>
                                    </m:ctrlPr>
                                  </m:sSubPr>
                                  <m:e>
                                    <m:r>
                                      <a:rPr lang="fr-FR" sz="1100">
                                        <a:latin typeface="Cambria Math" panose="02040503050406030204" pitchFamily="18" charset="0"/>
                                      </a:rPr>
                                      <m:t>𝛾</m:t>
                                    </m:r>
                                  </m:e>
                                  <m:sub>
                                    <m:r>
                                      <a:rPr lang="fr-FR" sz="1100">
                                        <a:latin typeface="Cambria Math" panose="02040503050406030204" pitchFamily="18" charset="0"/>
                                      </a:rPr>
                                      <m:t>𝑖</m:t>
                                    </m:r>
                                    <m:r>
                                      <a:rPr lang="fr-FR" sz="1100" smtClean="0">
                                        <a:latin typeface="Cambria Math" panose="02040503050406030204" pitchFamily="18" charset="0"/>
                                      </a:rPr>
                                      <m:t>𝟑</m:t>
                                    </m:r>
                                  </m:sub>
                                </m:sSub>
                              </m:oMath>
                            </m:oMathPara>
                          </a14:m>
                          <a:endParaRPr lang="en-FR" sz="1100" dirty="0"/>
                        </a:p>
                      </a:txBody>
                      <a:tcPr anchor="ctr"/>
                    </a:tc>
                    <a:extLst>
                      <a:ext uri="{0D108BD9-81ED-4DB2-BD59-A6C34878D82A}">
                        <a16:rowId xmlns:a16="http://schemas.microsoft.com/office/drawing/2014/main" val="3584762761"/>
                      </a:ext>
                    </a:extLst>
                  </a:tr>
                  <a:tr h="658277">
                    <a:tc>
                      <a:txBody>
                        <a:bodyPr/>
                        <a:lstStyle/>
                        <a:p>
                          <a:pPr algn="ctr"/>
                          <a:r>
                            <a:rPr lang="en-FR" sz="1100" dirty="0"/>
                            <a:t>Âges</a:t>
                          </a:r>
                        </a:p>
                      </a:txBody>
                      <a:tcPr anchor="ctr"/>
                    </a:tc>
                    <a:tc>
                      <a:txBody>
                        <a:bodyPr/>
                        <a:lstStyle/>
                        <a:p>
                          <a:pPr algn="ctr"/>
                          <a:r>
                            <a:rPr lang="en-FR" sz="1100" dirty="0"/>
                            <a:t>1 – 50</a:t>
                          </a:r>
                        </a:p>
                      </a:txBody>
                      <a:tcPr anchor="ctr"/>
                    </a:tc>
                    <a:tc>
                      <a:txBody>
                        <a:bodyPr/>
                        <a:lstStyle/>
                        <a:p>
                          <a:pPr algn="ctr"/>
                          <a:r>
                            <a:rPr lang="en-FR" sz="1100" dirty="0"/>
                            <a:t>1 – 110</a:t>
                          </a:r>
                        </a:p>
                      </a:txBody>
                      <a:tcPr anchor="ctr"/>
                    </a:tc>
                    <a:tc>
                      <a:txBody>
                        <a:bodyPr/>
                        <a:lstStyle/>
                        <a:p>
                          <a:pPr algn="ctr"/>
                          <a:r>
                            <a:rPr lang="en-FR" sz="1100" dirty="0"/>
                            <a:t>1 – 80</a:t>
                          </a:r>
                        </a:p>
                      </a:txBody>
                      <a:tcPr anchor="ctr"/>
                    </a:tc>
                    <a:extLst>
                      <a:ext uri="{0D108BD9-81ED-4DB2-BD59-A6C34878D82A}">
                        <a16:rowId xmlns:a16="http://schemas.microsoft.com/office/drawing/2014/main" val="4065442237"/>
                      </a:ext>
                    </a:extLst>
                  </a:tr>
                  <a:tr h="658277">
                    <a:tc>
                      <a:txBody>
                        <a:bodyPr/>
                        <a:lstStyle/>
                        <a:p>
                          <a:pPr algn="ctr"/>
                          <a:r>
                            <a:rPr lang="fr-FR" sz="1100" dirty="0"/>
                            <a:t>Nombre de Splines </a:t>
                          </a:r>
                          <a14:m>
                            <m:oMath xmlns:m="http://schemas.openxmlformats.org/officeDocument/2006/math">
                              <m:sSub>
                                <m:sSubPr>
                                  <m:ctrlPr>
                                    <a:rPr lang="fr-FR" sz="1100" i="1" smtClean="0">
                                      <a:latin typeface="Cambria Math" panose="02040503050406030204" pitchFamily="18" charset="0"/>
                                    </a:rPr>
                                  </m:ctrlPr>
                                </m:sSubPr>
                                <m:e>
                                  <m:r>
                                    <a:rPr lang="fr-FR" sz="1100" smtClean="0">
                                      <a:latin typeface="Cambria Math" panose="02040503050406030204" pitchFamily="18" charset="0"/>
                                    </a:rPr>
                                    <m:t>𝐽</m:t>
                                  </m:r>
                                </m:e>
                                <m:sub>
                                  <m:r>
                                    <a:rPr lang="fr-FR" sz="1100" smtClean="0">
                                      <a:latin typeface="Cambria Math" panose="02040503050406030204" pitchFamily="18" charset="0"/>
                                    </a:rPr>
                                    <m:t>𝑘</m:t>
                                  </m:r>
                                </m:sub>
                              </m:sSub>
                            </m:oMath>
                          </a14:m>
                          <a:endParaRPr lang="en-FR" sz="1100" dirty="0"/>
                        </a:p>
                      </a:txBody>
                      <a:tcPr anchor="ctr"/>
                    </a:tc>
                    <a:tc>
                      <a:txBody>
                        <a:bodyPr/>
                        <a:lstStyle/>
                        <a:p>
                          <a:pPr algn="ctr"/>
                          <a:r>
                            <a:rPr lang="en-FR" sz="1100" dirty="0"/>
                            <a:t>2</a:t>
                          </a:r>
                        </a:p>
                      </a:txBody>
                      <a:tcPr anchor="ctr"/>
                    </a:tc>
                    <a:tc>
                      <a:txBody>
                        <a:bodyPr/>
                        <a:lstStyle/>
                        <a:p>
                          <a:pPr algn="ctr"/>
                          <a:r>
                            <a:rPr lang="en-FR" sz="1100" dirty="0"/>
                            <a:t>25</a:t>
                          </a:r>
                        </a:p>
                      </a:txBody>
                      <a:tcPr anchor="ctr"/>
                    </a:tc>
                    <a:tc>
                      <a:txBody>
                        <a:bodyPr/>
                        <a:lstStyle/>
                        <a:p>
                          <a:pPr algn="ctr"/>
                          <a:r>
                            <a:rPr lang="en-FR" sz="1100" dirty="0"/>
                            <a:t>25</a:t>
                          </a:r>
                        </a:p>
                      </a:txBody>
                      <a:tcPr anchor="ctr"/>
                    </a:tc>
                    <a:extLst>
                      <a:ext uri="{0D108BD9-81ED-4DB2-BD59-A6C34878D82A}">
                        <a16:rowId xmlns:a16="http://schemas.microsoft.com/office/drawing/2014/main" val="1222428571"/>
                      </a:ext>
                    </a:extLst>
                  </a:tr>
                  <a:tr h="658277">
                    <a:tc>
                      <a:txBody>
                        <a:bodyPr/>
                        <a:lstStyle/>
                        <a:p>
                          <a:pPr algn="ctr"/>
                          <a:r>
                            <a:rPr lang="en-FR" sz="1100" dirty="0"/>
                            <a:t>Période modélisée</a:t>
                          </a:r>
                        </a:p>
                      </a:txBody>
                      <a:tcPr anchor="ctr"/>
                    </a:tc>
                    <a:tc>
                      <a:txBody>
                        <a:bodyPr/>
                        <a:lstStyle/>
                        <a:p>
                          <a:pPr algn="ctr"/>
                          <a:r>
                            <a:rPr lang="en-FR" sz="1100" dirty="0"/>
                            <a:t>Mortalité infantile</a:t>
                          </a:r>
                        </a:p>
                      </a:txBody>
                      <a:tcPr anchor="ctr"/>
                    </a:tc>
                    <a:tc>
                      <a:txBody>
                        <a:bodyPr/>
                        <a:lstStyle/>
                        <a:p>
                          <a:pPr algn="ctr"/>
                          <a:r>
                            <a:rPr lang="en-FR" sz="1100" dirty="0"/>
                            <a:t>Mortalité senescente</a:t>
                          </a:r>
                        </a:p>
                      </a:txBody>
                      <a:tcPr anchor="ctr"/>
                    </a:tc>
                    <a:tc>
                      <a:txBody>
                        <a:bodyPr/>
                        <a:lstStyle/>
                        <a:p>
                          <a:pPr algn="ctr"/>
                          <a:r>
                            <a:rPr lang="en-FR" sz="1100" dirty="0"/>
                            <a:t>Accident hump</a:t>
                          </a:r>
                        </a:p>
                      </a:txBody>
                      <a:tcPr anchor="ctr"/>
                    </a:tc>
                    <a:extLst>
                      <a:ext uri="{0D108BD9-81ED-4DB2-BD59-A6C34878D82A}">
                        <a16:rowId xmlns:a16="http://schemas.microsoft.com/office/drawing/2014/main" val="1304023988"/>
                      </a:ext>
                    </a:extLst>
                  </a:tr>
                </a:tbl>
              </a:graphicData>
            </a:graphic>
          </p:graphicFrame>
        </mc:Choice>
        <mc:Fallback xmlns="">
          <p:graphicFrame>
            <p:nvGraphicFramePr>
              <p:cNvPr id="11" name="Table 10">
                <a:extLst>
                  <a:ext uri="{FF2B5EF4-FFF2-40B4-BE49-F238E27FC236}">
                    <a16:creationId xmlns:a16="http://schemas.microsoft.com/office/drawing/2014/main" id="{43D966A3-2E2E-014B-BDE9-9E86AAD8A8FF}"/>
                  </a:ext>
                </a:extLst>
              </p:cNvPr>
              <p:cNvGraphicFramePr>
                <a:graphicFrameLocks noGrp="1"/>
              </p:cNvGraphicFramePr>
              <p:nvPr>
                <p:extLst>
                  <p:ext uri="{D42A27DB-BD31-4B8C-83A1-F6EECF244321}">
                    <p14:modId xmlns:p14="http://schemas.microsoft.com/office/powerpoint/2010/main" val="2324850476"/>
                  </p:ext>
                </p:extLst>
              </p:nvPr>
            </p:nvGraphicFramePr>
            <p:xfrm>
              <a:off x="4795925" y="945466"/>
              <a:ext cx="3785424" cy="2614590"/>
            </p:xfrm>
            <a:graphic>
              <a:graphicData uri="http://schemas.openxmlformats.org/drawingml/2006/table">
                <a:tbl>
                  <a:tblPr firstRow="1" bandRow="1">
                    <a:tableStyleId>{F5AB1C69-6EDB-4FF4-983F-18BD219EF322}</a:tableStyleId>
                  </a:tblPr>
                  <a:tblGrid>
                    <a:gridCol w="946356">
                      <a:extLst>
                        <a:ext uri="{9D8B030D-6E8A-4147-A177-3AD203B41FA5}">
                          <a16:colId xmlns:a16="http://schemas.microsoft.com/office/drawing/2014/main" val="3906434393"/>
                        </a:ext>
                      </a:extLst>
                    </a:gridCol>
                    <a:gridCol w="946356">
                      <a:extLst>
                        <a:ext uri="{9D8B030D-6E8A-4147-A177-3AD203B41FA5}">
                          <a16:colId xmlns:a16="http://schemas.microsoft.com/office/drawing/2014/main" val="2504332798"/>
                        </a:ext>
                      </a:extLst>
                    </a:gridCol>
                    <a:gridCol w="946356">
                      <a:extLst>
                        <a:ext uri="{9D8B030D-6E8A-4147-A177-3AD203B41FA5}">
                          <a16:colId xmlns:a16="http://schemas.microsoft.com/office/drawing/2014/main" val="2113189075"/>
                        </a:ext>
                      </a:extLst>
                    </a:gridCol>
                    <a:gridCol w="946356">
                      <a:extLst>
                        <a:ext uri="{9D8B030D-6E8A-4147-A177-3AD203B41FA5}">
                          <a16:colId xmlns:a16="http://schemas.microsoft.com/office/drawing/2014/main" val="4148261028"/>
                        </a:ext>
                      </a:extLst>
                    </a:gridCol>
                  </a:tblGrid>
                  <a:tr h="639759">
                    <a:tc>
                      <a:txBody>
                        <a:bodyPr/>
                        <a:lstStyle/>
                        <a:p>
                          <a:pPr algn="r"/>
                          <a:r>
                            <a:rPr lang="en-FR" sz="1100" dirty="0"/>
                            <a:t>k</a:t>
                          </a:r>
                        </a:p>
                      </a:txBody>
                      <a:tcPr anchor="ctr">
                        <a:lnTlToBr w="12700" cap="flat" cmpd="sng" algn="ctr">
                          <a:solidFill>
                            <a:schemeClr val="bg1"/>
                          </a:solidFill>
                          <a:prstDash val="solid"/>
                          <a:round/>
                          <a:headEnd type="none" w="med" len="med"/>
                          <a:tailEnd type="none" w="med" len="med"/>
                        </a:lnTlToBr>
                      </a:tcPr>
                    </a:tc>
                    <a:tc>
                      <a:txBody>
                        <a:bodyPr/>
                        <a:lstStyle/>
                        <a:p>
                          <a:endParaRPr lang="en-FR"/>
                        </a:p>
                      </a:txBody>
                      <a:tcPr anchor="ctr">
                        <a:blipFill>
                          <a:blip r:embed="rId3"/>
                          <a:stretch>
                            <a:fillRect l="-101333" t="-1961" r="-200000" b="-305882"/>
                          </a:stretch>
                        </a:blipFill>
                      </a:tcPr>
                    </a:tc>
                    <a:tc>
                      <a:txBody>
                        <a:bodyPr/>
                        <a:lstStyle/>
                        <a:p>
                          <a:endParaRPr lang="en-FR"/>
                        </a:p>
                      </a:txBody>
                      <a:tcPr anchor="ctr">
                        <a:blipFill>
                          <a:blip r:embed="rId3"/>
                          <a:stretch>
                            <a:fillRect l="-204054" t="-1961" r="-102703" b="-305882"/>
                          </a:stretch>
                        </a:blipFill>
                      </a:tcPr>
                    </a:tc>
                    <a:tc>
                      <a:txBody>
                        <a:bodyPr/>
                        <a:lstStyle/>
                        <a:p>
                          <a:endParaRPr lang="en-FR"/>
                        </a:p>
                      </a:txBody>
                      <a:tcPr anchor="ctr">
                        <a:blipFill>
                          <a:blip r:embed="rId3"/>
                          <a:stretch>
                            <a:fillRect l="-300000" t="-1961" r="-1333" b="-305882"/>
                          </a:stretch>
                        </a:blipFill>
                      </a:tcPr>
                    </a:tc>
                    <a:extLst>
                      <a:ext uri="{0D108BD9-81ED-4DB2-BD59-A6C34878D82A}">
                        <a16:rowId xmlns:a16="http://schemas.microsoft.com/office/drawing/2014/main" val="3584762761"/>
                      </a:ext>
                    </a:extLst>
                  </a:tr>
                  <a:tr h="658277">
                    <a:tc>
                      <a:txBody>
                        <a:bodyPr/>
                        <a:lstStyle/>
                        <a:p>
                          <a:pPr algn="ctr"/>
                          <a:r>
                            <a:rPr lang="en-FR" sz="1100" dirty="0"/>
                            <a:t>Âges</a:t>
                          </a:r>
                        </a:p>
                      </a:txBody>
                      <a:tcPr anchor="ctr"/>
                    </a:tc>
                    <a:tc>
                      <a:txBody>
                        <a:bodyPr/>
                        <a:lstStyle/>
                        <a:p>
                          <a:pPr algn="ctr"/>
                          <a:r>
                            <a:rPr lang="en-FR" sz="1100" dirty="0"/>
                            <a:t>1 – 50</a:t>
                          </a:r>
                        </a:p>
                      </a:txBody>
                      <a:tcPr anchor="ctr"/>
                    </a:tc>
                    <a:tc>
                      <a:txBody>
                        <a:bodyPr/>
                        <a:lstStyle/>
                        <a:p>
                          <a:pPr algn="ctr"/>
                          <a:r>
                            <a:rPr lang="en-FR" sz="1100" dirty="0"/>
                            <a:t>1 – 110</a:t>
                          </a:r>
                        </a:p>
                      </a:txBody>
                      <a:tcPr anchor="ctr"/>
                    </a:tc>
                    <a:tc>
                      <a:txBody>
                        <a:bodyPr/>
                        <a:lstStyle/>
                        <a:p>
                          <a:pPr algn="ctr"/>
                          <a:r>
                            <a:rPr lang="en-FR" sz="1100" dirty="0"/>
                            <a:t>1 – 80</a:t>
                          </a:r>
                        </a:p>
                      </a:txBody>
                      <a:tcPr anchor="ctr"/>
                    </a:tc>
                    <a:extLst>
                      <a:ext uri="{0D108BD9-81ED-4DB2-BD59-A6C34878D82A}">
                        <a16:rowId xmlns:a16="http://schemas.microsoft.com/office/drawing/2014/main" val="4065442237"/>
                      </a:ext>
                    </a:extLst>
                  </a:tr>
                  <a:tr h="658277">
                    <a:tc>
                      <a:txBody>
                        <a:bodyPr/>
                        <a:lstStyle/>
                        <a:p>
                          <a:endParaRPr lang="en-FR"/>
                        </a:p>
                      </a:txBody>
                      <a:tcPr anchor="ctr">
                        <a:blipFill>
                          <a:blip r:embed="rId3"/>
                          <a:stretch>
                            <a:fillRect l="-1333" t="-200000" r="-300000" b="-100000"/>
                          </a:stretch>
                        </a:blipFill>
                      </a:tcPr>
                    </a:tc>
                    <a:tc>
                      <a:txBody>
                        <a:bodyPr/>
                        <a:lstStyle/>
                        <a:p>
                          <a:pPr algn="ctr"/>
                          <a:r>
                            <a:rPr lang="en-FR" sz="1100" dirty="0"/>
                            <a:t>2</a:t>
                          </a:r>
                        </a:p>
                      </a:txBody>
                      <a:tcPr anchor="ctr"/>
                    </a:tc>
                    <a:tc>
                      <a:txBody>
                        <a:bodyPr/>
                        <a:lstStyle/>
                        <a:p>
                          <a:pPr algn="ctr"/>
                          <a:r>
                            <a:rPr lang="en-FR" sz="1100" dirty="0"/>
                            <a:t>25</a:t>
                          </a:r>
                        </a:p>
                      </a:txBody>
                      <a:tcPr anchor="ctr"/>
                    </a:tc>
                    <a:tc>
                      <a:txBody>
                        <a:bodyPr/>
                        <a:lstStyle/>
                        <a:p>
                          <a:pPr algn="ctr"/>
                          <a:r>
                            <a:rPr lang="en-FR" sz="1100" dirty="0"/>
                            <a:t>25</a:t>
                          </a:r>
                        </a:p>
                      </a:txBody>
                      <a:tcPr anchor="ctr"/>
                    </a:tc>
                    <a:extLst>
                      <a:ext uri="{0D108BD9-81ED-4DB2-BD59-A6C34878D82A}">
                        <a16:rowId xmlns:a16="http://schemas.microsoft.com/office/drawing/2014/main" val="1222428571"/>
                      </a:ext>
                    </a:extLst>
                  </a:tr>
                  <a:tr h="658277">
                    <a:tc>
                      <a:txBody>
                        <a:bodyPr/>
                        <a:lstStyle/>
                        <a:p>
                          <a:pPr algn="ctr"/>
                          <a:r>
                            <a:rPr lang="en-FR" sz="1100" dirty="0"/>
                            <a:t>Période modélisée</a:t>
                          </a:r>
                        </a:p>
                      </a:txBody>
                      <a:tcPr anchor="ctr"/>
                    </a:tc>
                    <a:tc>
                      <a:txBody>
                        <a:bodyPr/>
                        <a:lstStyle/>
                        <a:p>
                          <a:pPr algn="ctr"/>
                          <a:r>
                            <a:rPr lang="en-FR" sz="1100" dirty="0"/>
                            <a:t>Mortalité infantile</a:t>
                          </a:r>
                        </a:p>
                      </a:txBody>
                      <a:tcPr anchor="ctr"/>
                    </a:tc>
                    <a:tc>
                      <a:txBody>
                        <a:bodyPr/>
                        <a:lstStyle/>
                        <a:p>
                          <a:pPr algn="ctr"/>
                          <a:r>
                            <a:rPr lang="en-FR" sz="1100" dirty="0"/>
                            <a:t>Mortalité senescente</a:t>
                          </a:r>
                        </a:p>
                      </a:txBody>
                      <a:tcPr anchor="ctr"/>
                    </a:tc>
                    <a:tc>
                      <a:txBody>
                        <a:bodyPr/>
                        <a:lstStyle/>
                        <a:p>
                          <a:pPr algn="ctr"/>
                          <a:r>
                            <a:rPr lang="en-FR" sz="1100" dirty="0"/>
                            <a:t>Accident hump</a:t>
                          </a:r>
                        </a:p>
                      </a:txBody>
                      <a:tcPr anchor="ctr"/>
                    </a:tc>
                    <a:extLst>
                      <a:ext uri="{0D108BD9-81ED-4DB2-BD59-A6C34878D82A}">
                        <a16:rowId xmlns:a16="http://schemas.microsoft.com/office/drawing/2014/main" val="1304023988"/>
                      </a:ext>
                    </a:extLst>
                  </a:tr>
                </a:tbl>
              </a:graphicData>
            </a:graphic>
          </p:graphicFrame>
        </mc:Fallback>
      </mc:AlternateContent>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A0D11255-DA75-4348-948D-46CEFA50A664}"/>
                  </a:ext>
                </a:extLst>
              </p:cNvPr>
              <p:cNvSpPr/>
              <p:nvPr/>
            </p:nvSpPr>
            <p:spPr>
              <a:xfrm>
                <a:off x="500254" y="3648273"/>
                <a:ext cx="8081096" cy="871521"/>
              </a:xfrm>
              <a:prstGeom prst="rect">
                <a:avLst/>
              </a:prstGeom>
            </p:spPr>
            <p:txBody>
              <a:bodyPr wrap="square">
                <a:spAutoFit/>
              </a:bodyPr>
              <a:lstStyle/>
              <a:p>
                <a:pPr>
                  <a:buClr>
                    <a:srgbClr val="00ADC6"/>
                  </a:buClr>
                  <a:buSzPct val="144000"/>
                </a:pPr>
                <a:r>
                  <a:rPr lang="fr-FR" sz="1200" dirty="0">
                    <a:ea typeface="Cambria Math" panose="02040503050406030204" pitchFamily="18" charset="0"/>
                  </a:rPr>
                  <a:t>Equation du modèle : </a:t>
                </a:r>
                <a:br>
                  <a:rPr lang="fr-FR" sz="1200" dirty="0">
                    <a:ea typeface="Cambria Math" panose="02040503050406030204" pitchFamily="18" charset="0"/>
                  </a:rPr>
                </a:br>
                <a14:m>
                  <m:oMathPara xmlns:m="http://schemas.openxmlformats.org/officeDocument/2006/math">
                    <m:oMathParaPr>
                      <m:jc m:val="centerGroup"/>
                    </m:oMathParaPr>
                    <m:oMath xmlns:m="http://schemas.openxmlformats.org/officeDocument/2006/math">
                      <m:sSub>
                        <m:sSubPr>
                          <m:ctrlPr>
                            <a:rPr lang="fr-FR" sz="1200" i="1">
                              <a:latin typeface="Cambria Math" panose="02040503050406030204" pitchFamily="18" charset="0"/>
                              <a:ea typeface="Cambria Math" panose="02040503050406030204" pitchFamily="18" charset="0"/>
                            </a:rPr>
                          </m:ctrlPr>
                        </m:sSubPr>
                        <m:e>
                          <m:r>
                            <m:rPr>
                              <m:sty m:val="p"/>
                            </m:rPr>
                            <a:rPr lang="el-GR" sz="1200" i="1">
                              <a:latin typeface="Cambria Math" panose="02040503050406030204" pitchFamily="18" charset="0"/>
                              <a:ea typeface="Cambria Math" panose="02040503050406030204" pitchFamily="18" charset="0"/>
                            </a:rPr>
                            <m:t>μ</m:t>
                          </m:r>
                        </m:e>
                        <m:sub>
                          <m:r>
                            <a:rPr lang="fr-FR" sz="1200" i="1">
                              <a:latin typeface="Cambria Math" panose="02040503050406030204" pitchFamily="18" charset="0"/>
                              <a:ea typeface="Cambria Math" panose="02040503050406030204" pitchFamily="18" charset="0"/>
                            </a:rPr>
                            <m:t>𝑖</m:t>
                          </m:r>
                        </m:sub>
                      </m:sSub>
                      <m:r>
                        <a:rPr lang="fr-FR" sz="1200" i="1">
                          <a:latin typeface="Cambria Math" panose="02040503050406030204" pitchFamily="18" charset="0"/>
                          <a:ea typeface="Cambria Math" panose="02040503050406030204" pitchFamily="18" charset="0"/>
                        </a:rPr>
                        <m:t> =</m:t>
                      </m:r>
                      <m:sSub>
                        <m:sSubPr>
                          <m:ctrlPr>
                            <a:rPr lang="fr-FR" sz="1200" i="1">
                              <a:latin typeface="Cambria Math" panose="02040503050406030204" pitchFamily="18" charset="0"/>
                              <a:ea typeface="Cambria Math" panose="02040503050406030204" pitchFamily="18" charset="0"/>
                            </a:rPr>
                          </m:ctrlPr>
                        </m:sSubPr>
                        <m:e>
                          <m:r>
                            <a:rPr lang="fr-FR" sz="1200" i="1">
                              <a:latin typeface="Cambria Math" panose="02040503050406030204" pitchFamily="18" charset="0"/>
                              <a:ea typeface="Cambria Math" panose="02040503050406030204" pitchFamily="18" charset="0"/>
                            </a:rPr>
                            <m:t>𝑒</m:t>
                          </m:r>
                        </m:e>
                        <m:sub>
                          <m:r>
                            <a:rPr lang="fr-FR" sz="1200" i="1">
                              <a:latin typeface="Cambria Math" panose="02040503050406030204" pitchFamily="18" charset="0"/>
                              <a:ea typeface="Cambria Math" panose="02040503050406030204" pitchFamily="18" charset="0"/>
                            </a:rPr>
                            <m:t>𝑖</m:t>
                          </m:r>
                        </m:sub>
                      </m:sSub>
                      <m:d>
                        <m:dPr>
                          <m:ctrlPr>
                            <a:rPr lang="fr-FR" sz="1200" i="1">
                              <a:latin typeface="Cambria Math" panose="02040503050406030204" pitchFamily="18" charset="0"/>
                              <a:ea typeface="Cambria Math" panose="02040503050406030204" pitchFamily="18" charset="0"/>
                            </a:rPr>
                          </m:ctrlPr>
                        </m:dPr>
                        <m:e>
                          <m:func>
                            <m:funcPr>
                              <m:ctrlPr>
                                <a:rPr lang="fr-FR" sz="1200" i="1">
                                  <a:latin typeface="Cambria Math" panose="02040503050406030204" pitchFamily="18" charset="0"/>
                                  <a:ea typeface="Cambria Math" panose="02040503050406030204" pitchFamily="18" charset="0"/>
                                </a:rPr>
                              </m:ctrlPr>
                            </m:funcPr>
                            <m:fName>
                              <m:r>
                                <m:rPr>
                                  <m:sty m:val="p"/>
                                </m:rPr>
                                <a:rPr lang="fr-FR" sz="1200">
                                  <a:latin typeface="Cambria Math" panose="02040503050406030204" pitchFamily="18" charset="0"/>
                                  <a:ea typeface="Cambria Math" panose="02040503050406030204" pitchFamily="18" charset="0"/>
                                </a:rPr>
                                <m:t>exp</m:t>
                              </m:r>
                            </m:fName>
                            <m:e>
                              <m:d>
                                <m:dPr>
                                  <m:ctrlPr>
                                    <a:rPr lang="fr-FR" sz="1200" i="1">
                                      <a:latin typeface="Cambria Math" panose="02040503050406030204" pitchFamily="18" charset="0"/>
                                      <a:ea typeface="Cambria Math" panose="02040503050406030204" pitchFamily="18" charset="0"/>
                                    </a:rPr>
                                  </m:ctrlPr>
                                </m:dPr>
                                <m:e>
                                  <m:nary>
                                    <m:naryPr>
                                      <m:chr m:val="∑"/>
                                      <m:ctrlPr>
                                        <a:rPr lang="fr-FR" sz="1200" i="1">
                                          <a:latin typeface="Cambria Math" panose="02040503050406030204" pitchFamily="18" charset="0"/>
                                          <a:ea typeface="Cambria Math" panose="02040503050406030204" pitchFamily="18" charset="0"/>
                                        </a:rPr>
                                      </m:ctrlPr>
                                    </m:naryPr>
                                    <m:sub>
                                      <m:r>
                                        <m:rPr>
                                          <m:brk m:alnAt="23"/>
                                        </m:rPr>
                                        <a:rPr lang="fr-FR" sz="1200" i="1">
                                          <a:latin typeface="Cambria Math" panose="02040503050406030204" pitchFamily="18" charset="0"/>
                                          <a:ea typeface="Cambria Math" panose="02040503050406030204" pitchFamily="18" charset="0"/>
                                        </a:rPr>
                                        <m:t>𝑗</m:t>
                                      </m:r>
                                      <m:r>
                                        <a:rPr lang="fr-FR" sz="1200" i="1">
                                          <a:latin typeface="Cambria Math" panose="02040503050406030204" pitchFamily="18" charset="0"/>
                                          <a:ea typeface="Cambria Math" panose="02040503050406030204" pitchFamily="18" charset="0"/>
                                        </a:rPr>
                                        <m:t>=1</m:t>
                                      </m:r>
                                    </m:sub>
                                    <m:sup>
                                      <m:r>
                                        <a:rPr lang="fr-FR" sz="1200" i="1">
                                          <a:latin typeface="Cambria Math" panose="02040503050406030204" pitchFamily="18" charset="0"/>
                                          <a:ea typeface="Cambria Math" panose="02040503050406030204" pitchFamily="18" charset="0"/>
                                        </a:rPr>
                                        <m:t>2</m:t>
                                      </m:r>
                                    </m:sup>
                                    <m:e>
                                      <m:sSub>
                                        <m:sSubPr>
                                          <m:ctrlPr>
                                            <a:rPr lang="fr-FR" sz="1200" i="1">
                                              <a:latin typeface="Cambria Math" panose="02040503050406030204" pitchFamily="18" charset="0"/>
                                              <a:ea typeface="Cambria Math" panose="02040503050406030204" pitchFamily="18" charset="0"/>
                                            </a:rPr>
                                          </m:ctrlPr>
                                        </m:sSubPr>
                                        <m:e>
                                          <m:r>
                                            <a:rPr lang="fr-FR" sz="1200" i="1">
                                              <a:latin typeface="Cambria Math" panose="02040503050406030204" pitchFamily="18" charset="0"/>
                                              <a:ea typeface="Cambria Math" panose="02040503050406030204" pitchFamily="18" charset="0"/>
                                            </a:rPr>
                                            <m:t>𝐵</m:t>
                                          </m:r>
                                        </m:e>
                                        <m:sub>
                                          <m:r>
                                            <a:rPr lang="fr-FR" sz="1200" i="1">
                                              <a:latin typeface="Cambria Math" panose="02040503050406030204" pitchFamily="18" charset="0"/>
                                              <a:ea typeface="Cambria Math" panose="02040503050406030204" pitchFamily="18" charset="0"/>
                                            </a:rPr>
                                            <m:t>𝑗</m:t>
                                          </m:r>
                                          <m:r>
                                            <a:rPr lang="fr-FR" sz="1200" i="1">
                                              <a:latin typeface="Cambria Math" panose="02040503050406030204" pitchFamily="18" charset="0"/>
                                              <a:ea typeface="Cambria Math" panose="02040503050406030204" pitchFamily="18" charset="0"/>
                                            </a:rPr>
                                            <m:t>1</m:t>
                                          </m:r>
                                        </m:sub>
                                      </m:sSub>
                                      <m:d>
                                        <m:dPr>
                                          <m:ctrlPr>
                                            <a:rPr lang="fr-FR" sz="1200" i="1">
                                              <a:latin typeface="Cambria Math" panose="02040503050406030204" pitchFamily="18" charset="0"/>
                                              <a:ea typeface="Cambria Math" panose="02040503050406030204" pitchFamily="18" charset="0"/>
                                            </a:rPr>
                                          </m:ctrlPr>
                                        </m:dPr>
                                        <m:e>
                                          <m:sSub>
                                            <m:sSubPr>
                                              <m:ctrlPr>
                                                <a:rPr lang="fr-FR" sz="1200" i="1">
                                                  <a:latin typeface="Cambria Math" panose="02040503050406030204" pitchFamily="18" charset="0"/>
                                                  <a:ea typeface="Cambria Math" panose="02040503050406030204" pitchFamily="18" charset="0"/>
                                                </a:rPr>
                                              </m:ctrlPr>
                                            </m:sSubPr>
                                            <m:e>
                                              <m:r>
                                                <a:rPr lang="fr-FR" sz="1200" i="1">
                                                  <a:latin typeface="Cambria Math" panose="02040503050406030204" pitchFamily="18" charset="0"/>
                                                  <a:ea typeface="Cambria Math" panose="02040503050406030204" pitchFamily="18" charset="0"/>
                                                </a:rPr>
                                                <m:t>𝑥</m:t>
                                              </m:r>
                                            </m:e>
                                            <m:sub>
                                              <m:r>
                                                <a:rPr lang="fr-FR" sz="1200" i="1">
                                                  <a:latin typeface="Cambria Math" panose="02040503050406030204" pitchFamily="18" charset="0"/>
                                                  <a:ea typeface="Cambria Math" panose="02040503050406030204" pitchFamily="18" charset="0"/>
                                                </a:rPr>
                                                <m:t>𝑖</m:t>
                                              </m:r>
                                            </m:sub>
                                          </m:sSub>
                                        </m:e>
                                      </m:d>
                                      <m:sSub>
                                        <m:sSubPr>
                                          <m:ctrlPr>
                                            <a:rPr lang="fr-FR" sz="1200" i="1">
                                              <a:latin typeface="Cambria Math" panose="02040503050406030204" pitchFamily="18" charset="0"/>
                                              <a:ea typeface="Cambria Math" panose="02040503050406030204" pitchFamily="18" charset="0"/>
                                            </a:rPr>
                                          </m:ctrlPr>
                                        </m:sSubPr>
                                        <m:e>
                                          <m:r>
                                            <a:rPr lang="fr-FR" sz="1200" i="1">
                                              <a:latin typeface="Cambria Math" panose="02040503050406030204" pitchFamily="18" charset="0"/>
                                              <a:ea typeface="Cambria Math" panose="02040503050406030204" pitchFamily="18" charset="0"/>
                                            </a:rPr>
                                            <m:t>𝛼</m:t>
                                          </m:r>
                                        </m:e>
                                        <m:sub>
                                          <m:r>
                                            <a:rPr lang="fr-FR" sz="1200" i="1">
                                              <a:latin typeface="Cambria Math" panose="02040503050406030204" pitchFamily="18" charset="0"/>
                                              <a:ea typeface="Cambria Math" panose="02040503050406030204" pitchFamily="18" charset="0"/>
                                            </a:rPr>
                                            <m:t>𝑗</m:t>
                                          </m:r>
                                          <m:r>
                                            <a:rPr lang="fr-FR" sz="1200" i="1">
                                              <a:latin typeface="Cambria Math" panose="02040503050406030204" pitchFamily="18" charset="0"/>
                                              <a:ea typeface="Cambria Math" panose="02040503050406030204" pitchFamily="18" charset="0"/>
                                            </a:rPr>
                                            <m:t>1</m:t>
                                          </m:r>
                                        </m:sub>
                                      </m:sSub>
                                    </m:e>
                                  </m:nary>
                                </m:e>
                              </m:d>
                            </m:e>
                          </m:func>
                          <m:r>
                            <a:rPr lang="fr-FR" sz="1200" i="1">
                              <a:latin typeface="Cambria Math" panose="02040503050406030204" pitchFamily="18" charset="0"/>
                              <a:ea typeface="Cambria Math" panose="02040503050406030204" pitchFamily="18" charset="0"/>
                            </a:rPr>
                            <m:t>+</m:t>
                          </m:r>
                          <m:func>
                            <m:funcPr>
                              <m:ctrlPr>
                                <a:rPr lang="fr-FR" sz="1200" i="1">
                                  <a:latin typeface="Cambria Math" panose="02040503050406030204" pitchFamily="18" charset="0"/>
                                  <a:ea typeface="Cambria Math" panose="02040503050406030204" pitchFamily="18" charset="0"/>
                                </a:rPr>
                              </m:ctrlPr>
                            </m:funcPr>
                            <m:fName>
                              <m:r>
                                <m:rPr>
                                  <m:sty m:val="p"/>
                                </m:rPr>
                                <a:rPr lang="fr-FR" sz="1200">
                                  <a:latin typeface="Cambria Math" panose="02040503050406030204" pitchFamily="18" charset="0"/>
                                  <a:ea typeface="Cambria Math" panose="02040503050406030204" pitchFamily="18" charset="0"/>
                                </a:rPr>
                                <m:t>exp</m:t>
                              </m:r>
                            </m:fName>
                            <m:e>
                              <m:d>
                                <m:dPr>
                                  <m:ctrlPr>
                                    <a:rPr lang="fr-FR" sz="1200" i="1">
                                      <a:latin typeface="Cambria Math" panose="02040503050406030204" pitchFamily="18" charset="0"/>
                                      <a:ea typeface="Cambria Math" panose="02040503050406030204" pitchFamily="18" charset="0"/>
                                    </a:rPr>
                                  </m:ctrlPr>
                                </m:dPr>
                                <m:e>
                                  <m:nary>
                                    <m:naryPr>
                                      <m:chr m:val="∑"/>
                                      <m:ctrlPr>
                                        <a:rPr lang="fr-FR" sz="1200" i="1">
                                          <a:latin typeface="Cambria Math" panose="02040503050406030204" pitchFamily="18" charset="0"/>
                                          <a:ea typeface="Cambria Math" panose="02040503050406030204" pitchFamily="18" charset="0"/>
                                        </a:rPr>
                                      </m:ctrlPr>
                                    </m:naryPr>
                                    <m:sub>
                                      <m:r>
                                        <m:rPr>
                                          <m:brk m:alnAt="23"/>
                                        </m:rPr>
                                        <a:rPr lang="fr-FR" sz="1200" i="1">
                                          <a:latin typeface="Cambria Math" panose="02040503050406030204" pitchFamily="18" charset="0"/>
                                          <a:ea typeface="Cambria Math" panose="02040503050406030204" pitchFamily="18" charset="0"/>
                                        </a:rPr>
                                        <m:t>𝑗</m:t>
                                      </m:r>
                                      <m:r>
                                        <a:rPr lang="fr-FR" sz="1200" i="1">
                                          <a:latin typeface="Cambria Math" panose="02040503050406030204" pitchFamily="18" charset="0"/>
                                          <a:ea typeface="Cambria Math" panose="02040503050406030204" pitchFamily="18" charset="0"/>
                                        </a:rPr>
                                        <m:t>=1</m:t>
                                      </m:r>
                                    </m:sub>
                                    <m:sup>
                                      <m:r>
                                        <a:rPr lang="fr-FR" sz="1200" i="1">
                                          <a:latin typeface="Cambria Math" panose="02040503050406030204" pitchFamily="18" charset="0"/>
                                          <a:ea typeface="Cambria Math" panose="02040503050406030204" pitchFamily="18" charset="0"/>
                                        </a:rPr>
                                        <m:t>25</m:t>
                                      </m:r>
                                    </m:sup>
                                    <m:e>
                                      <m:sSub>
                                        <m:sSubPr>
                                          <m:ctrlPr>
                                            <a:rPr lang="fr-FR" sz="1200" i="1">
                                              <a:latin typeface="Cambria Math" panose="02040503050406030204" pitchFamily="18" charset="0"/>
                                              <a:ea typeface="Cambria Math" panose="02040503050406030204" pitchFamily="18" charset="0"/>
                                            </a:rPr>
                                          </m:ctrlPr>
                                        </m:sSubPr>
                                        <m:e>
                                          <m:r>
                                            <a:rPr lang="fr-FR" sz="1200" i="1">
                                              <a:latin typeface="Cambria Math" panose="02040503050406030204" pitchFamily="18" charset="0"/>
                                              <a:ea typeface="Cambria Math" panose="02040503050406030204" pitchFamily="18" charset="0"/>
                                            </a:rPr>
                                            <m:t>𝐵</m:t>
                                          </m:r>
                                        </m:e>
                                        <m:sub>
                                          <m:r>
                                            <a:rPr lang="fr-FR" sz="1200" i="1">
                                              <a:latin typeface="Cambria Math" panose="02040503050406030204" pitchFamily="18" charset="0"/>
                                              <a:ea typeface="Cambria Math" panose="02040503050406030204" pitchFamily="18" charset="0"/>
                                            </a:rPr>
                                            <m:t>𝑗</m:t>
                                          </m:r>
                                          <m:r>
                                            <a:rPr lang="fr-FR" sz="1200" i="1">
                                              <a:latin typeface="Cambria Math" panose="02040503050406030204" pitchFamily="18" charset="0"/>
                                              <a:ea typeface="Cambria Math" panose="02040503050406030204" pitchFamily="18" charset="0"/>
                                            </a:rPr>
                                            <m:t>2</m:t>
                                          </m:r>
                                        </m:sub>
                                      </m:sSub>
                                      <m:d>
                                        <m:dPr>
                                          <m:ctrlPr>
                                            <a:rPr lang="fr-FR" sz="1200" i="1">
                                              <a:latin typeface="Cambria Math" panose="02040503050406030204" pitchFamily="18" charset="0"/>
                                              <a:ea typeface="Cambria Math" panose="02040503050406030204" pitchFamily="18" charset="0"/>
                                            </a:rPr>
                                          </m:ctrlPr>
                                        </m:dPr>
                                        <m:e>
                                          <m:sSub>
                                            <m:sSubPr>
                                              <m:ctrlPr>
                                                <a:rPr lang="fr-FR" sz="1200" i="1">
                                                  <a:latin typeface="Cambria Math" panose="02040503050406030204" pitchFamily="18" charset="0"/>
                                                  <a:ea typeface="Cambria Math" panose="02040503050406030204" pitchFamily="18" charset="0"/>
                                                </a:rPr>
                                              </m:ctrlPr>
                                            </m:sSubPr>
                                            <m:e>
                                              <m:r>
                                                <a:rPr lang="fr-FR" sz="1200" i="1">
                                                  <a:latin typeface="Cambria Math" panose="02040503050406030204" pitchFamily="18" charset="0"/>
                                                  <a:ea typeface="Cambria Math" panose="02040503050406030204" pitchFamily="18" charset="0"/>
                                                </a:rPr>
                                                <m:t>𝑥</m:t>
                                              </m:r>
                                            </m:e>
                                            <m:sub>
                                              <m:r>
                                                <a:rPr lang="fr-FR" sz="1200" i="1">
                                                  <a:latin typeface="Cambria Math" panose="02040503050406030204" pitchFamily="18" charset="0"/>
                                                  <a:ea typeface="Cambria Math" panose="02040503050406030204" pitchFamily="18" charset="0"/>
                                                </a:rPr>
                                                <m:t>𝑖</m:t>
                                              </m:r>
                                            </m:sub>
                                          </m:sSub>
                                        </m:e>
                                      </m:d>
                                      <m:sSub>
                                        <m:sSubPr>
                                          <m:ctrlPr>
                                            <a:rPr lang="fr-FR" sz="1200" i="1">
                                              <a:latin typeface="Cambria Math" panose="02040503050406030204" pitchFamily="18" charset="0"/>
                                              <a:ea typeface="Cambria Math" panose="02040503050406030204" pitchFamily="18" charset="0"/>
                                            </a:rPr>
                                          </m:ctrlPr>
                                        </m:sSubPr>
                                        <m:e>
                                          <m:r>
                                            <a:rPr lang="fr-FR" sz="1200" i="1">
                                              <a:latin typeface="Cambria Math" panose="02040503050406030204" pitchFamily="18" charset="0"/>
                                              <a:ea typeface="Cambria Math" panose="02040503050406030204" pitchFamily="18" charset="0"/>
                                            </a:rPr>
                                            <m:t>𝛼</m:t>
                                          </m:r>
                                        </m:e>
                                        <m:sub>
                                          <m:r>
                                            <a:rPr lang="fr-FR" sz="1200" i="1">
                                              <a:latin typeface="Cambria Math" panose="02040503050406030204" pitchFamily="18" charset="0"/>
                                              <a:ea typeface="Cambria Math" panose="02040503050406030204" pitchFamily="18" charset="0"/>
                                            </a:rPr>
                                            <m:t>𝑗</m:t>
                                          </m:r>
                                          <m:r>
                                            <a:rPr lang="fr-FR" sz="1200" i="1">
                                              <a:latin typeface="Cambria Math" panose="02040503050406030204" pitchFamily="18" charset="0"/>
                                              <a:ea typeface="Cambria Math" panose="02040503050406030204" pitchFamily="18" charset="0"/>
                                            </a:rPr>
                                            <m:t>2</m:t>
                                          </m:r>
                                        </m:sub>
                                      </m:sSub>
                                    </m:e>
                                  </m:nary>
                                </m:e>
                              </m:d>
                            </m:e>
                          </m:func>
                          <m:r>
                            <a:rPr lang="fr-FR" sz="1200" i="1">
                              <a:latin typeface="Cambria Math" panose="02040503050406030204" pitchFamily="18" charset="0"/>
                              <a:ea typeface="Cambria Math" panose="02040503050406030204" pitchFamily="18" charset="0"/>
                            </a:rPr>
                            <m:t>+</m:t>
                          </m:r>
                          <m:func>
                            <m:funcPr>
                              <m:ctrlPr>
                                <a:rPr lang="fr-FR" sz="1200" i="1">
                                  <a:latin typeface="Cambria Math" panose="02040503050406030204" pitchFamily="18" charset="0"/>
                                  <a:ea typeface="Cambria Math" panose="02040503050406030204" pitchFamily="18" charset="0"/>
                                </a:rPr>
                              </m:ctrlPr>
                            </m:funcPr>
                            <m:fName>
                              <m:r>
                                <m:rPr>
                                  <m:sty m:val="p"/>
                                </m:rPr>
                                <a:rPr lang="fr-FR" sz="1200">
                                  <a:latin typeface="Cambria Math" panose="02040503050406030204" pitchFamily="18" charset="0"/>
                                  <a:ea typeface="Cambria Math" panose="02040503050406030204" pitchFamily="18" charset="0"/>
                                </a:rPr>
                                <m:t>exp</m:t>
                              </m:r>
                            </m:fName>
                            <m:e>
                              <m:d>
                                <m:dPr>
                                  <m:ctrlPr>
                                    <a:rPr lang="fr-FR" sz="1200" i="1">
                                      <a:latin typeface="Cambria Math" panose="02040503050406030204" pitchFamily="18" charset="0"/>
                                      <a:ea typeface="Cambria Math" panose="02040503050406030204" pitchFamily="18" charset="0"/>
                                    </a:rPr>
                                  </m:ctrlPr>
                                </m:dPr>
                                <m:e>
                                  <m:nary>
                                    <m:naryPr>
                                      <m:chr m:val="∑"/>
                                      <m:ctrlPr>
                                        <a:rPr lang="fr-FR" sz="1200" i="1">
                                          <a:latin typeface="Cambria Math" panose="02040503050406030204" pitchFamily="18" charset="0"/>
                                          <a:ea typeface="Cambria Math" panose="02040503050406030204" pitchFamily="18" charset="0"/>
                                        </a:rPr>
                                      </m:ctrlPr>
                                    </m:naryPr>
                                    <m:sub>
                                      <m:r>
                                        <m:rPr>
                                          <m:brk m:alnAt="23"/>
                                        </m:rPr>
                                        <a:rPr lang="fr-FR" sz="1200" i="1">
                                          <a:latin typeface="Cambria Math" panose="02040503050406030204" pitchFamily="18" charset="0"/>
                                          <a:ea typeface="Cambria Math" panose="02040503050406030204" pitchFamily="18" charset="0"/>
                                        </a:rPr>
                                        <m:t>𝑗</m:t>
                                      </m:r>
                                      <m:r>
                                        <a:rPr lang="fr-FR" sz="1200" i="1">
                                          <a:latin typeface="Cambria Math" panose="02040503050406030204" pitchFamily="18" charset="0"/>
                                          <a:ea typeface="Cambria Math" panose="02040503050406030204" pitchFamily="18" charset="0"/>
                                        </a:rPr>
                                        <m:t>=1</m:t>
                                      </m:r>
                                    </m:sub>
                                    <m:sup>
                                      <m:r>
                                        <a:rPr lang="fr-FR" sz="1200" i="1">
                                          <a:latin typeface="Cambria Math" panose="02040503050406030204" pitchFamily="18" charset="0"/>
                                          <a:ea typeface="Cambria Math" panose="02040503050406030204" pitchFamily="18" charset="0"/>
                                        </a:rPr>
                                        <m:t>25</m:t>
                                      </m:r>
                                    </m:sup>
                                    <m:e>
                                      <m:sSub>
                                        <m:sSubPr>
                                          <m:ctrlPr>
                                            <a:rPr lang="fr-FR" sz="1200" i="1">
                                              <a:latin typeface="Cambria Math" panose="02040503050406030204" pitchFamily="18" charset="0"/>
                                              <a:ea typeface="Cambria Math" panose="02040503050406030204" pitchFamily="18" charset="0"/>
                                            </a:rPr>
                                          </m:ctrlPr>
                                        </m:sSubPr>
                                        <m:e>
                                          <m:r>
                                            <a:rPr lang="fr-FR" sz="1200" i="1">
                                              <a:latin typeface="Cambria Math" panose="02040503050406030204" pitchFamily="18" charset="0"/>
                                              <a:ea typeface="Cambria Math" panose="02040503050406030204" pitchFamily="18" charset="0"/>
                                            </a:rPr>
                                            <m:t>𝐵</m:t>
                                          </m:r>
                                        </m:e>
                                        <m:sub>
                                          <m:r>
                                            <a:rPr lang="fr-FR" sz="1200" i="1">
                                              <a:latin typeface="Cambria Math" panose="02040503050406030204" pitchFamily="18" charset="0"/>
                                              <a:ea typeface="Cambria Math" panose="02040503050406030204" pitchFamily="18" charset="0"/>
                                            </a:rPr>
                                            <m:t>𝑗</m:t>
                                          </m:r>
                                          <m:r>
                                            <a:rPr lang="fr-FR" sz="1200" i="1">
                                              <a:latin typeface="Cambria Math" panose="02040503050406030204" pitchFamily="18" charset="0"/>
                                              <a:ea typeface="Cambria Math" panose="02040503050406030204" pitchFamily="18" charset="0"/>
                                            </a:rPr>
                                            <m:t>3</m:t>
                                          </m:r>
                                        </m:sub>
                                      </m:sSub>
                                      <m:d>
                                        <m:dPr>
                                          <m:ctrlPr>
                                            <a:rPr lang="fr-FR" sz="1200" i="1">
                                              <a:latin typeface="Cambria Math" panose="02040503050406030204" pitchFamily="18" charset="0"/>
                                              <a:ea typeface="Cambria Math" panose="02040503050406030204" pitchFamily="18" charset="0"/>
                                            </a:rPr>
                                          </m:ctrlPr>
                                        </m:dPr>
                                        <m:e>
                                          <m:sSub>
                                            <m:sSubPr>
                                              <m:ctrlPr>
                                                <a:rPr lang="fr-FR" sz="1200" i="1">
                                                  <a:latin typeface="Cambria Math" panose="02040503050406030204" pitchFamily="18" charset="0"/>
                                                  <a:ea typeface="Cambria Math" panose="02040503050406030204" pitchFamily="18" charset="0"/>
                                                </a:rPr>
                                              </m:ctrlPr>
                                            </m:sSubPr>
                                            <m:e>
                                              <m:r>
                                                <a:rPr lang="fr-FR" sz="1200" i="1">
                                                  <a:latin typeface="Cambria Math" panose="02040503050406030204" pitchFamily="18" charset="0"/>
                                                  <a:ea typeface="Cambria Math" panose="02040503050406030204" pitchFamily="18" charset="0"/>
                                                </a:rPr>
                                                <m:t>𝑥</m:t>
                                              </m:r>
                                            </m:e>
                                            <m:sub>
                                              <m:r>
                                                <a:rPr lang="fr-FR" sz="1200" i="1">
                                                  <a:latin typeface="Cambria Math" panose="02040503050406030204" pitchFamily="18" charset="0"/>
                                                  <a:ea typeface="Cambria Math" panose="02040503050406030204" pitchFamily="18" charset="0"/>
                                                </a:rPr>
                                                <m:t>𝑖</m:t>
                                              </m:r>
                                            </m:sub>
                                          </m:sSub>
                                        </m:e>
                                      </m:d>
                                      <m:sSub>
                                        <m:sSubPr>
                                          <m:ctrlPr>
                                            <a:rPr lang="fr-FR" sz="1200" i="1">
                                              <a:latin typeface="Cambria Math" panose="02040503050406030204" pitchFamily="18" charset="0"/>
                                              <a:ea typeface="Cambria Math" panose="02040503050406030204" pitchFamily="18" charset="0"/>
                                            </a:rPr>
                                          </m:ctrlPr>
                                        </m:sSubPr>
                                        <m:e>
                                          <m:r>
                                            <a:rPr lang="fr-FR" sz="1200" i="1">
                                              <a:latin typeface="Cambria Math" panose="02040503050406030204" pitchFamily="18" charset="0"/>
                                              <a:ea typeface="Cambria Math" panose="02040503050406030204" pitchFamily="18" charset="0"/>
                                            </a:rPr>
                                            <m:t>𝛼</m:t>
                                          </m:r>
                                        </m:e>
                                        <m:sub>
                                          <m:r>
                                            <a:rPr lang="fr-FR" sz="1200" i="1">
                                              <a:latin typeface="Cambria Math" panose="02040503050406030204" pitchFamily="18" charset="0"/>
                                              <a:ea typeface="Cambria Math" panose="02040503050406030204" pitchFamily="18" charset="0"/>
                                            </a:rPr>
                                            <m:t>𝑗</m:t>
                                          </m:r>
                                          <m:r>
                                            <a:rPr lang="fr-FR" sz="1200" i="1">
                                              <a:latin typeface="Cambria Math" panose="02040503050406030204" pitchFamily="18" charset="0"/>
                                              <a:ea typeface="Cambria Math" panose="02040503050406030204" pitchFamily="18" charset="0"/>
                                            </a:rPr>
                                            <m:t>3</m:t>
                                          </m:r>
                                        </m:sub>
                                      </m:sSub>
                                    </m:e>
                                  </m:nary>
                                </m:e>
                              </m:d>
                            </m:e>
                          </m:func>
                        </m:e>
                      </m:d>
                    </m:oMath>
                  </m:oMathPara>
                </a14:m>
                <a:endParaRPr lang="fr-FR" sz="1200" dirty="0">
                  <a:ea typeface="Cambria Math" panose="02040503050406030204" pitchFamily="18" charset="0"/>
                </a:endParaRPr>
              </a:p>
            </p:txBody>
          </p:sp>
        </mc:Choice>
        <mc:Fallback xmlns="">
          <p:sp>
            <p:nvSpPr>
              <p:cNvPr id="2" name="Rectangle 1">
                <a:extLst>
                  <a:ext uri="{FF2B5EF4-FFF2-40B4-BE49-F238E27FC236}">
                    <a16:creationId xmlns:a16="http://schemas.microsoft.com/office/drawing/2014/main" id="{A0D11255-DA75-4348-948D-46CEFA50A664}"/>
                  </a:ext>
                </a:extLst>
              </p:cNvPr>
              <p:cNvSpPr>
                <a:spLocks noRot="1" noChangeAspect="1" noMove="1" noResize="1" noEditPoints="1" noAdjustHandles="1" noChangeArrowheads="1" noChangeShapeType="1" noTextEdit="1"/>
              </p:cNvSpPr>
              <p:nvPr/>
            </p:nvSpPr>
            <p:spPr>
              <a:xfrm>
                <a:off x="500254" y="3648273"/>
                <a:ext cx="8081096" cy="871521"/>
              </a:xfrm>
              <a:prstGeom prst="rect">
                <a:avLst/>
              </a:prstGeom>
              <a:blipFill>
                <a:blip r:embed="rId4"/>
                <a:stretch>
                  <a:fillRect t="-37143" b="-92857"/>
                </a:stretch>
              </a:blipFill>
            </p:spPr>
            <p:txBody>
              <a:bodyPr/>
              <a:lstStyle/>
              <a:p>
                <a:r>
                  <a:rPr lang="fr-FR">
                    <a:noFill/>
                  </a:rPr>
                  <a:t> </a:t>
                </a:r>
              </a:p>
            </p:txBody>
          </p:sp>
        </mc:Fallback>
      </mc:AlternateContent>
      <p:sp>
        <p:nvSpPr>
          <p:cNvPr id="9" name="TextBox 8">
            <a:extLst>
              <a:ext uri="{FF2B5EF4-FFF2-40B4-BE49-F238E27FC236}">
                <a16:creationId xmlns:a16="http://schemas.microsoft.com/office/drawing/2014/main" id="{62A85A01-4C74-6C43-95CA-D30C85BC72D6}"/>
              </a:ext>
            </a:extLst>
          </p:cNvPr>
          <p:cNvSpPr txBox="1"/>
          <p:nvPr/>
        </p:nvSpPr>
        <p:spPr bwMode="auto">
          <a:xfrm>
            <a:off x="305520" y="4656099"/>
            <a:ext cx="5907066"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rtlCol="0" anchor="b">
            <a:spAutoFit/>
          </a:bodyPr>
          <a:lstStyle/>
          <a:p>
            <a:pPr eaLnBrk="1" hangingPunct="1"/>
            <a:r>
              <a:rPr lang="fr-FR" sz="900" dirty="0">
                <a:solidFill>
                  <a:srgbClr val="404040"/>
                </a:solidFill>
                <a:latin typeface="+mj-lt"/>
                <a:cs typeface="Arial" pitchFamily="34" charset="0"/>
              </a:rPr>
              <a:t>Carlo GG. </a:t>
            </a:r>
            <a:r>
              <a:rPr lang="fr-FR" sz="900" dirty="0" err="1">
                <a:solidFill>
                  <a:srgbClr val="404040"/>
                </a:solidFill>
                <a:latin typeface="+mj-lt"/>
                <a:cs typeface="Arial" pitchFamily="34" charset="0"/>
              </a:rPr>
              <a:t>Camarda</a:t>
            </a:r>
            <a:r>
              <a:rPr lang="fr-FR" sz="900" dirty="0">
                <a:solidFill>
                  <a:srgbClr val="404040"/>
                </a:solidFill>
                <a:latin typeface="+mj-lt"/>
                <a:cs typeface="Arial" pitchFamily="34" charset="0"/>
              </a:rPr>
              <a:t>, Paul HC </a:t>
            </a:r>
            <a:r>
              <a:rPr lang="fr-FR" sz="900" dirty="0" err="1">
                <a:solidFill>
                  <a:srgbClr val="404040"/>
                </a:solidFill>
                <a:latin typeface="+mj-lt"/>
                <a:cs typeface="Arial" pitchFamily="34" charset="0"/>
              </a:rPr>
              <a:t>Eilers</a:t>
            </a:r>
            <a:r>
              <a:rPr lang="fr-FR" sz="900" dirty="0">
                <a:solidFill>
                  <a:srgbClr val="404040"/>
                </a:solidFill>
                <a:latin typeface="+mj-lt"/>
                <a:cs typeface="Arial" pitchFamily="34" charset="0"/>
              </a:rPr>
              <a:t>, </a:t>
            </a:r>
            <a:r>
              <a:rPr lang="fr-FR" sz="900" dirty="0" err="1">
                <a:solidFill>
                  <a:srgbClr val="404040"/>
                </a:solidFill>
                <a:latin typeface="+mj-lt"/>
                <a:cs typeface="Arial" pitchFamily="34" charset="0"/>
              </a:rPr>
              <a:t>Jutta</a:t>
            </a:r>
            <a:r>
              <a:rPr lang="fr-FR" sz="900" dirty="0">
                <a:solidFill>
                  <a:srgbClr val="404040"/>
                </a:solidFill>
                <a:latin typeface="+mj-lt"/>
                <a:cs typeface="Arial" pitchFamily="34" charset="0"/>
              </a:rPr>
              <a:t> </a:t>
            </a:r>
            <a:r>
              <a:rPr lang="fr-FR" sz="900" dirty="0" err="1">
                <a:solidFill>
                  <a:srgbClr val="404040"/>
                </a:solidFill>
                <a:latin typeface="+mj-lt"/>
                <a:cs typeface="Arial" pitchFamily="34" charset="0"/>
              </a:rPr>
              <a:t>Gampe</a:t>
            </a:r>
            <a:r>
              <a:rPr lang="fr-FR" sz="900" dirty="0">
                <a:solidFill>
                  <a:srgbClr val="404040"/>
                </a:solidFill>
                <a:latin typeface="+mj-lt"/>
                <a:cs typeface="Arial" pitchFamily="34" charset="0"/>
              </a:rPr>
              <a:t>,  </a:t>
            </a:r>
            <a:r>
              <a:rPr lang="fr-FR" sz="900" i="1" dirty="0" err="1">
                <a:solidFill>
                  <a:srgbClr val="404040"/>
                </a:solidFill>
                <a:latin typeface="+mj-lt"/>
                <a:cs typeface="Arial" pitchFamily="34" charset="0"/>
              </a:rPr>
              <a:t>Sums</a:t>
            </a:r>
            <a:r>
              <a:rPr lang="fr-FR" sz="900" i="1" dirty="0">
                <a:solidFill>
                  <a:srgbClr val="404040"/>
                </a:solidFill>
                <a:latin typeface="+mj-lt"/>
                <a:cs typeface="Arial" pitchFamily="34" charset="0"/>
              </a:rPr>
              <a:t> of </a:t>
            </a:r>
            <a:r>
              <a:rPr lang="fr-FR" sz="900" i="1" dirty="0" err="1">
                <a:solidFill>
                  <a:srgbClr val="404040"/>
                </a:solidFill>
                <a:latin typeface="+mj-lt"/>
                <a:cs typeface="Arial" pitchFamily="34" charset="0"/>
              </a:rPr>
              <a:t>smooth</a:t>
            </a:r>
            <a:r>
              <a:rPr lang="fr-FR" sz="900" i="1" dirty="0">
                <a:solidFill>
                  <a:srgbClr val="404040"/>
                </a:solidFill>
                <a:latin typeface="+mj-lt"/>
                <a:cs typeface="Arial" pitchFamily="34" charset="0"/>
              </a:rPr>
              <a:t> </a:t>
            </a:r>
            <a:r>
              <a:rPr lang="fr-FR" sz="900" i="1" dirty="0" err="1">
                <a:solidFill>
                  <a:srgbClr val="404040"/>
                </a:solidFill>
                <a:latin typeface="+mj-lt"/>
                <a:cs typeface="Arial" pitchFamily="34" charset="0"/>
              </a:rPr>
              <a:t>exponentials</a:t>
            </a:r>
            <a:r>
              <a:rPr lang="fr-FR" sz="900" i="1" dirty="0">
                <a:solidFill>
                  <a:srgbClr val="404040"/>
                </a:solidFill>
                <a:latin typeface="+mj-lt"/>
                <a:cs typeface="Arial" pitchFamily="34" charset="0"/>
              </a:rPr>
              <a:t> to </a:t>
            </a:r>
            <a:r>
              <a:rPr lang="fr-FR" sz="900" i="1" dirty="0" err="1">
                <a:solidFill>
                  <a:srgbClr val="404040"/>
                </a:solidFill>
                <a:latin typeface="+mj-lt"/>
                <a:cs typeface="Arial" pitchFamily="34" charset="0"/>
              </a:rPr>
              <a:t>decompose</a:t>
            </a:r>
            <a:r>
              <a:rPr lang="fr-FR" sz="900" i="1" dirty="0">
                <a:solidFill>
                  <a:srgbClr val="404040"/>
                </a:solidFill>
                <a:latin typeface="+mj-lt"/>
                <a:cs typeface="Arial" pitchFamily="34" charset="0"/>
              </a:rPr>
              <a:t> </a:t>
            </a:r>
            <a:r>
              <a:rPr lang="fr-FR" sz="900" i="1" dirty="0" err="1">
                <a:solidFill>
                  <a:srgbClr val="404040"/>
                </a:solidFill>
                <a:latin typeface="+mj-lt"/>
                <a:cs typeface="Arial" pitchFamily="34" charset="0"/>
              </a:rPr>
              <a:t>complex</a:t>
            </a:r>
            <a:r>
              <a:rPr lang="fr-FR" sz="900" i="1" dirty="0">
                <a:solidFill>
                  <a:srgbClr val="404040"/>
                </a:solidFill>
                <a:latin typeface="+mj-lt"/>
                <a:cs typeface="Arial" pitchFamily="34" charset="0"/>
              </a:rPr>
              <a:t> </a:t>
            </a:r>
            <a:r>
              <a:rPr lang="fr-FR" sz="900" i="1" dirty="0" err="1">
                <a:solidFill>
                  <a:srgbClr val="404040"/>
                </a:solidFill>
                <a:latin typeface="+mj-lt"/>
                <a:cs typeface="Arial" pitchFamily="34" charset="0"/>
              </a:rPr>
              <a:t>series</a:t>
            </a:r>
            <a:r>
              <a:rPr lang="fr-FR" sz="900" i="1" dirty="0">
                <a:solidFill>
                  <a:srgbClr val="404040"/>
                </a:solidFill>
                <a:latin typeface="+mj-lt"/>
                <a:cs typeface="Arial" pitchFamily="34" charset="0"/>
              </a:rPr>
              <a:t> of </a:t>
            </a:r>
            <a:r>
              <a:rPr lang="fr-FR" sz="900" i="1" dirty="0" err="1">
                <a:solidFill>
                  <a:srgbClr val="404040"/>
                </a:solidFill>
                <a:latin typeface="+mj-lt"/>
                <a:cs typeface="Arial" pitchFamily="34" charset="0"/>
              </a:rPr>
              <a:t>counts</a:t>
            </a:r>
            <a:r>
              <a:rPr lang="fr-FR" sz="900" i="1" dirty="0">
                <a:solidFill>
                  <a:srgbClr val="404040"/>
                </a:solidFill>
                <a:latin typeface="+mj-lt"/>
                <a:cs typeface="Arial" pitchFamily="34" charset="0"/>
              </a:rPr>
              <a:t>, </a:t>
            </a:r>
            <a:r>
              <a:rPr lang="fr-FR" sz="900" dirty="0">
                <a:solidFill>
                  <a:srgbClr val="404040"/>
                </a:solidFill>
                <a:latin typeface="+mj-lt"/>
                <a:cs typeface="Arial" pitchFamily="34" charset="0"/>
              </a:rPr>
              <a:t>2016</a:t>
            </a:r>
            <a:r>
              <a:rPr lang="fr-FR" sz="900" i="1" dirty="0">
                <a:solidFill>
                  <a:srgbClr val="404040"/>
                </a:solidFill>
                <a:latin typeface="+mj-lt"/>
                <a:cs typeface="Arial" pitchFamily="34" charset="0"/>
              </a:rPr>
              <a:t> </a:t>
            </a:r>
          </a:p>
        </p:txBody>
      </p:sp>
    </p:spTree>
    <p:extLst>
      <p:ext uri="{BB962C8B-B14F-4D97-AF65-F5344CB8AC3E}">
        <p14:creationId xmlns:p14="http://schemas.microsoft.com/office/powerpoint/2010/main" val="25658416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229D2F9-0C35-AC4E-B0FD-879BB24D0B07}"/>
              </a:ext>
            </a:extLst>
          </p:cNvPr>
          <p:cNvSpPr>
            <a:spLocks noGrp="1"/>
          </p:cNvSpPr>
          <p:nvPr>
            <p:ph type="dt" sz="half" idx="10"/>
          </p:nvPr>
        </p:nvSpPr>
        <p:spPr/>
        <p:txBody>
          <a:bodyPr/>
          <a:lstStyle/>
          <a:p>
            <a:r>
              <a:rPr lang="en-US" noProof="0" dirty="0"/>
              <a:t>SSE Model  | April 2020</a:t>
            </a:r>
          </a:p>
        </p:txBody>
      </p:sp>
      <p:sp>
        <p:nvSpPr>
          <p:cNvPr id="6" name="Title 5">
            <a:extLst>
              <a:ext uri="{FF2B5EF4-FFF2-40B4-BE49-F238E27FC236}">
                <a16:creationId xmlns:a16="http://schemas.microsoft.com/office/drawing/2014/main" id="{09B568E6-B289-8A40-966C-F5E38271F95A}"/>
              </a:ext>
            </a:extLst>
          </p:cNvPr>
          <p:cNvSpPr>
            <a:spLocks noGrp="1"/>
          </p:cNvSpPr>
          <p:nvPr>
            <p:ph type="title"/>
          </p:nvPr>
        </p:nvSpPr>
        <p:spPr/>
        <p:txBody>
          <a:bodyPr/>
          <a:lstStyle/>
          <a:p>
            <a:r>
              <a:rPr lang="en-FR" dirty="0"/>
              <a:t>Model</a:t>
            </a:r>
          </a:p>
        </p:txBody>
      </p:sp>
      <p:sp>
        <p:nvSpPr>
          <p:cNvPr id="7" name="Text Placeholder 6">
            <a:extLst>
              <a:ext uri="{FF2B5EF4-FFF2-40B4-BE49-F238E27FC236}">
                <a16:creationId xmlns:a16="http://schemas.microsoft.com/office/drawing/2014/main" id="{E624C666-72B4-694D-8CCD-AEF4B0AA1646}"/>
              </a:ext>
            </a:extLst>
          </p:cNvPr>
          <p:cNvSpPr>
            <a:spLocks noGrp="1"/>
          </p:cNvSpPr>
          <p:nvPr>
            <p:ph type="body" sz="quarter" idx="12"/>
          </p:nvPr>
        </p:nvSpPr>
        <p:spPr/>
        <p:txBody>
          <a:bodyPr/>
          <a:lstStyle/>
          <a:p>
            <a:r>
              <a:rPr lang="en-FR" dirty="0"/>
              <a:t>B-Spline Smoothing with Penalties</a:t>
            </a:r>
          </a:p>
        </p:txBody>
      </p:sp>
      <mc:AlternateContent xmlns:mc="http://schemas.openxmlformats.org/markup-compatibility/2006">
        <mc:Choice xmlns:a14="http://schemas.microsoft.com/office/drawing/2010/main" Requires="a14">
          <p:sp>
            <p:nvSpPr>
              <p:cNvPr id="10" name="Rectangle 9">
                <a:extLst>
                  <a:ext uri="{FF2B5EF4-FFF2-40B4-BE49-F238E27FC236}">
                    <a16:creationId xmlns:a16="http://schemas.microsoft.com/office/drawing/2014/main" id="{46C880A3-B9BB-2F49-8D7C-FEA3D501C02B}"/>
                  </a:ext>
                </a:extLst>
              </p:cNvPr>
              <p:cNvSpPr/>
              <p:nvPr/>
            </p:nvSpPr>
            <p:spPr>
              <a:xfrm>
                <a:off x="465079" y="861884"/>
                <a:ext cx="8213842" cy="3895682"/>
              </a:xfrm>
              <a:prstGeom prst="rect">
                <a:avLst/>
              </a:prstGeom>
            </p:spPr>
            <p:txBody>
              <a:bodyPr wrap="square">
                <a:spAutoFit/>
              </a:bodyPr>
              <a:lstStyle/>
              <a:p>
                <a:pPr>
                  <a:buClr>
                    <a:srgbClr val="00ADC6"/>
                  </a:buClr>
                  <a:buSzPct val="144000"/>
                </a:pPr>
                <a:endParaRPr lang="fr-FR" sz="1200" dirty="0">
                  <a:ea typeface="Cambria Math" panose="02040503050406030204" pitchFamily="18" charset="0"/>
                </a:endParaRPr>
              </a:p>
              <a:p>
                <a:pPr>
                  <a:buClr>
                    <a:srgbClr val="00ADC6"/>
                  </a:buClr>
                  <a:buSzPct val="144000"/>
                </a:pPr>
                <a:endParaRPr lang="fr-FR" sz="1200" dirty="0">
                  <a:ea typeface="Cambria Math" panose="02040503050406030204" pitchFamily="18" charset="0"/>
                </a:endParaRPr>
              </a:p>
              <a:p>
                <a:pPr>
                  <a:buClr>
                    <a:srgbClr val="00ADC6"/>
                  </a:buClr>
                  <a:buSzPct val="144000"/>
                </a:pPr>
                <a:endParaRPr lang="fr-FR" sz="1200" dirty="0">
                  <a:ea typeface="Cambria Math" panose="02040503050406030204" pitchFamily="18" charset="0"/>
                </a:endParaRPr>
              </a:p>
              <a:p>
                <a:pPr>
                  <a:buClr>
                    <a:srgbClr val="00ADC6"/>
                  </a:buClr>
                  <a:buSzPct val="144000"/>
                </a:pPr>
                <a:endParaRPr lang="fr-FR" sz="1200" dirty="0">
                  <a:ea typeface="Cambria Math" panose="02040503050406030204" pitchFamily="18" charset="0"/>
                </a:endParaRPr>
              </a:p>
              <a:p>
                <a:pPr>
                  <a:buClr>
                    <a:srgbClr val="00ADC6"/>
                  </a:buClr>
                  <a:buSzPct val="144000"/>
                </a:pPr>
                <a:endParaRPr lang="fr-FR" sz="1200" dirty="0">
                  <a:ea typeface="Cambria Math" panose="02040503050406030204" pitchFamily="18" charset="0"/>
                </a:endParaRPr>
              </a:p>
              <a:p>
                <a:pPr>
                  <a:buClr>
                    <a:srgbClr val="00ADC6"/>
                  </a:buClr>
                  <a:buSzPct val="144000"/>
                </a:pPr>
                <a:endParaRPr lang="fr-FR" sz="1200" dirty="0">
                  <a:ea typeface="Cambria Math" panose="02040503050406030204" pitchFamily="18" charset="0"/>
                </a:endParaRPr>
              </a:p>
              <a:p>
                <a:pPr>
                  <a:buClr>
                    <a:srgbClr val="00ADC6"/>
                  </a:buClr>
                  <a:buSzPct val="144000"/>
                </a:pPr>
                <a:endParaRPr lang="fr-FR" sz="1200" dirty="0">
                  <a:ea typeface="Cambria Math" panose="02040503050406030204" pitchFamily="18" charset="0"/>
                </a:endParaRPr>
              </a:p>
              <a:p>
                <a:pPr>
                  <a:buClr>
                    <a:srgbClr val="00ADC6"/>
                  </a:buClr>
                  <a:buSzPct val="144000"/>
                </a:pPr>
                <a:endParaRPr lang="fr-FR" sz="1200" dirty="0">
                  <a:ea typeface="Cambria Math" panose="02040503050406030204" pitchFamily="18" charset="0"/>
                </a:endParaRPr>
              </a:p>
              <a:p>
                <a:pPr algn="just">
                  <a:buClr>
                    <a:srgbClr val="00ADC6"/>
                  </a:buClr>
                  <a:buSzPct val="144000"/>
                </a:pPr>
                <a:r>
                  <a:rPr lang="fr-FR" sz="1200" dirty="0">
                    <a:ea typeface="Cambria Math" panose="02040503050406030204" pitchFamily="18" charset="0"/>
                  </a:rPr>
                  <a:t>Une B-</a:t>
                </a:r>
                <a:r>
                  <a:rPr lang="fr-FR" sz="1200" dirty="0" err="1">
                    <a:ea typeface="Cambria Math" panose="02040503050406030204" pitchFamily="18" charset="0"/>
                  </a:rPr>
                  <a:t>Spline</a:t>
                </a:r>
                <a:r>
                  <a:rPr lang="fr-FR" sz="1200" dirty="0">
                    <a:ea typeface="Cambria Math" panose="02040503050406030204" pitchFamily="18" charset="0"/>
                  </a:rPr>
                  <a:t> est une combinaison de morceaux polynomiaux. Les B-Splines de degré 2 consistent en 3 morceaux de fonctions quadratiques et 4 nœuds adjacents : x</a:t>
                </a:r>
                <a:r>
                  <a:rPr lang="fr-FR" sz="1200" baseline="-25000" dirty="0">
                    <a:ea typeface="Cambria Math" panose="02040503050406030204" pitchFamily="18" charset="0"/>
                  </a:rPr>
                  <a:t>1</a:t>
                </a:r>
                <a:r>
                  <a:rPr lang="fr-FR" sz="1200" dirty="0">
                    <a:ea typeface="Cambria Math" panose="02040503050406030204" pitchFamily="18" charset="0"/>
                  </a:rPr>
                  <a:t>, x</a:t>
                </a:r>
                <a:r>
                  <a:rPr lang="fr-FR" sz="1200" baseline="-25000" dirty="0">
                    <a:ea typeface="Cambria Math" panose="02040503050406030204" pitchFamily="18" charset="0"/>
                  </a:rPr>
                  <a:t>2</a:t>
                </a:r>
                <a:r>
                  <a:rPr lang="fr-FR" sz="1200" dirty="0">
                    <a:ea typeface="Cambria Math" panose="02040503050406030204" pitchFamily="18" charset="0"/>
                  </a:rPr>
                  <a:t>, x</a:t>
                </a:r>
                <a:r>
                  <a:rPr lang="fr-FR" sz="1200" baseline="-25000" dirty="0">
                    <a:ea typeface="Cambria Math" panose="02040503050406030204" pitchFamily="18" charset="0"/>
                  </a:rPr>
                  <a:t>3 </a:t>
                </a:r>
                <a:r>
                  <a:rPr lang="fr-FR" sz="1200" dirty="0">
                    <a:ea typeface="Cambria Math" panose="02040503050406030204" pitchFamily="18" charset="0"/>
                  </a:rPr>
                  <a:t>et x</a:t>
                </a:r>
                <a:r>
                  <a:rPr lang="fr-FR" sz="1200" baseline="-25000" dirty="0">
                    <a:ea typeface="Cambria Math" panose="02040503050406030204" pitchFamily="18" charset="0"/>
                  </a:rPr>
                  <a:t>4 </a:t>
                </a:r>
                <a:r>
                  <a:rPr lang="fr-FR" sz="1200" dirty="0">
                    <a:ea typeface="Cambria Math" panose="02040503050406030204" pitchFamily="18" charset="0"/>
                  </a:rPr>
                  <a:t>(Figure 1).  Une courbe de données </a:t>
                </a:r>
                <a14:m>
                  <m:oMath xmlns:m="http://schemas.openxmlformats.org/officeDocument/2006/math">
                    <m:r>
                      <a:rPr lang="fr-FR" sz="1200" b="0" i="0" dirty="0" smtClean="0">
                        <a:latin typeface="Cambria Math" panose="02040503050406030204" pitchFamily="18" charset="0"/>
                        <a:ea typeface="Cambria Math" panose="02040503050406030204" pitchFamily="18" charset="0"/>
                      </a:rPr>
                      <m:t>(</m:t>
                    </m:r>
                    <m:r>
                      <a:rPr lang="fr-FR" sz="1200" i="1" dirty="0" smtClean="0">
                        <a:latin typeface="Cambria Math" panose="02040503050406030204" pitchFamily="18" charset="0"/>
                        <a:ea typeface="Cambria Math" panose="02040503050406030204" pitchFamily="18" charset="0"/>
                      </a:rPr>
                      <m:t>𝑥</m:t>
                    </m:r>
                    <m:r>
                      <a:rPr lang="fr-FR" sz="1200" i="1" baseline="-25000" dirty="0" err="1" smtClean="0">
                        <a:latin typeface="Cambria Math" panose="02040503050406030204" pitchFamily="18" charset="0"/>
                        <a:ea typeface="Cambria Math" panose="02040503050406030204" pitchFamily="18" charset="0"/>
                      </a:rPr>
                      <m:t>𝑖</m:t>
                    </m:r>
                    <m:r>
                      <a:rPr lang="fr-FR" sz="1200" i="1" dirty="0" err="1" smtClean="0">
                        <a:latin typeface="Cambria Math" panose="02040503050406030204" pitchFamily="18" charset="0"/>
                        <a:ea typeface="Cambria Math" panose="02040503050406030204" pitchFamily="18" charset="0"/>
                      </a:rPr>
                      <m:t>,</m:t>
                    </m:r>
                    <m:r>
                      <a:rPr lang="fr-FR" sz="1200" i="1" dirty="0" err="1" smtClean="0">
                        <a:latin typeface="Cambria Math" panose="02040503050406030204" pitchFamily="18" charset="0"/>
                        <a:ea typeface="Cambria Math" panose="02040503050406030204" pitchFamily="18" charset="0"/>
                      </a:rPr>
                      <m:t>𝑦𝑖</m:t>
                    </m:r>
                    <m:r>
                      <a:rPr lang="fr-FR" sz="1200" i="1" dirty="0" smtClean="0">
                        <a:latin typeface="Cambria Math" panose="02040503050406030204" pitchFamily="18" charset="0"/>
                        <a:ea typeface="Cambria Math" panose="02040503050406030204" pitchFamily="18" charset="0"/>
                      </a:rPr>
                      <m:t>)</m:t>
                    </m:r>
                    <m:r>
                      <a:rPr lang="fr-FR" sz="1200" i="1" dirty="0">
                        <a:latin typeface="Cambria Math" panose="02040503050406030204" pitchFamily="18" charset="0"/>
                        <a:ea typeface="Cambria Math" panose="02040503050406030204" pitchFamily="18" charset="0"/>
                      </a:rPr>
                      <m:t> </m:t>
                    </m:r>
                  </m:oMath>
                </a14:m>
                <a:r>
                  <a:rPr lang="fr-FR" sz="1200" dirty="0">
                    <a:ea typeface="Cambria Math" panose="02040503050406030204" pitchFamily="18" charset="0"/>
                  </a:rPr>
                  <a:t>est modélisée par une combinaison linéaire </a:t>
                </a:r>
                <a14:m>
                  <m:oMath xmlns:m="http://schemas.openxmlformats.org/officeDocument/2006/math">
                    <m:acc>
                      <m:accPr>
                        <m:chr m:val="̂"/>
                        <m:ctrlPr>
                          <a:rPr lang="fr-FR" sz="1200" i="1" smtClean="0">
                            <a:latin typeface="Cambria Math" panose="02040503050406030204" pitchFamily="18" charset="0"/>
                            <a:ea typeface="Cambria Math" panose="02040503050406030204" pitchFamily="18" charset="0"/>
                          </a:rPr>
                        </m:ctrlPr>
                      </m:accPr>
                      <m:e>
                        <m:r>
                          <a:rPr lang="fr-FR" sz="1200" b="0" i="1" smtClean="0">
                            <a:latin typeface="Cambria Math" panose="02040503050406030204" pitchFamily="18" charset="0"/>
                            <a:ea typeface="Cambria Math" panose="02040503050406030204" pitchFamily="18" charset="0"/>
                          </a:rPr>
                          <m:t>𝑦</m:t>
                        </m:r>
                      </m:e>
                    </m:acc>
                    <m:r>
                      <a:rPr lang="fr-FR" sz="1200" b="0" i="1" smtClean="0">
                        <a:latin typeface="Cambria Math" panose="02040503050406030204" pitchFamily="18" charset="0"/>
                        <a:ea typeface="Cambria Math" panose="02040503050406030204" pitchFamily="18" charset="0"/>
                      </a:rPr>
                      <m:t>=</m:t>
                    </m:r>
                    <m:nary>
                      <m:naryPr>
                        <m:chr m:val="∑"/>
                        <m:limLoc m:val="subSup"/>
                        <m:ctrlPr>
                          <a:rPr lang="fr-FR" sz="1200" i="1" smtClean="0">
                            <a:latin typeface="Cambria Math" panose="02040503050406030204" pitchFamily="18" charset="0"/>
                            <a:ea typeface="Cambria Math" panose="02040503050406030204" pitchFamily="18" charset="0"/>
                          </a:rPr>
                        </m:ctrlPr>
                      </m:naryPr>
                      <m:sub>
                        <m:r>
                          <m:rPr>
                            <m:brk m:alnAt="25"/>
                          </m:rPr>
                          <a:rPr lang="fr-FR" sz="1200" b="0" i="1" smtClean="0">
                            <a:latin typeface="Cambria Math" panose="02040503050406030204" pitchFamily="18" charset="0"/>
                            <a:ea typeface="Cambria Math" panose="02040503050406030204" pitchFamily="18" charset="0"/>
                          </a:rPr>
                          <m:t>𝑗</m:t>
                        </m:r>
                        <m:r>
                          <a:rPr lang="fr-FR" sz="1200" b="0" i="1" smtClean="0">
                            <a:latin typeface="Cambria Math" panose="02040503050406030204" pitchFamily="18" charset="0"/>
                            <a:ea typeface="Cambria Math" panose="02040503050406030204" pitchFamily="18" charset="0"/>
                          </a:rPr>
                          <m:t>=1</m:t>
                        </m:r>
                      </m:sub>
                      <m:sup>
                        <m:r>
                          <a:rPr lang="fr-FR" sz="1200" b="0" i="1" smtClean="0">
                            <a:latin typeface="Cambria Math" panose="02040503050406030204" pitchFamily="18" charset="0"/>
                            <a:ea typeface="Cambria Math" panose="02040503050406030204" pitchFamily="18" charset="0"/>
                          </a:rPr>
                          <m:t>𝑛</m:t>
                        </m:r>
                      </m:sup>
                      <m:e>
                        <m:acc>
                          <m:accPr>
                            <m:chr m:val="̂"/>
                            <m:ctrlPr>
                              <a:rPr lang="fr-FR" sz="1200" i="1" smtClean="0">
                                <a:latin typeface="Cambria Math" panose="02040503050406030204" pitchFamily="18" charset="0"/>
                                <a:ea typeface="Cambria Math" panose="02040503050406030204" pitchFamily="18" charset="0"/>
                              </a:rPr>
                            </m:ctrlPr>
                          </m:accPr>
                          <m:e>
                            <m:sSub>
                              <m:sSubPr>
                                <m:ctrlPr>
                                  <a:rPr lang="fr-FR" sz="1200" b="0" i="1" smtClean="0">
                                    <a:latin typeface="Cambria Math" panose="02040503050406030204" pitchFamily="18" charset="0"/>
                                    <a:ea typeface="Cambria Math" panose="02040503050406030204" pitchFamily="18" charset="0"/>
                                  </a:rPr>
                                </m:ctrlPr>
                              </m:sSubPr>
                              <m:e>
                                <m:r>
                                  <a:rPr lang="fr-FR" sz="1200" b="0" i="1" smtClean="0">
                                    <a:latin typeface="Cambria Math" panose="02040503050406030204" pitchFamily="18" charset="0"/>
                                    <a:ea typeface="Cambria Math" panose="02040503050406030204" pitchFamily="18" charset="0"/>
                                  </a:rPr>
                                  <m:t>𝑎</m:t>
                                </m:r>
                              </m:e>
                              <m:sub>
                                <m:r>
                                  <a:rPr lang="fr-FR" sz="1200" b="0" i="1" smtClean="0">
                                    <a:latin typeface="Cambria Math" panose="02040503050406030204" pitchFamily="18" charset="0"/>
                                    <a:ea typeface="Cambria Math" panose="02040503050406030204" pitchFamily="18" charset="0"/>
                                  </a:rPr>
                                  <m:t>𝑗</m:t>
                                </m:r>
                              </m:sub>
                            </m:sSub>
                          </m:e>
                        </m:acc>
                        <m:sSub>
                          <m:sSubPr>
                            <m:ctrlPr>
                              <a:rPr lang="fr-FR" sz="1200" b="0" i="1" smtClean="0">
                                <a:latin typeface="Cambria Math" panose="02040503050406030204" pitchFamily="18" charset="0"/>
                                <a:ea typeface="Cambria Math" panose="02040503050406030204" pitchFamily="18" charset="0"/>
                              </a:rPr>
                            </m:ctrlPr>
                          </m:sSubPr>
                          <m:e>
                            <m:r>
                              <a:rPr lang="fr-FR" sz="1200" b="0" i="1" smtClean="0">
                                <a:latin typeface="Cambria Math" panose="02040503050406030204" pitchFamily="18" charset="0"/>
                                <a:ea typeface="Cambria Math" panose="02040503050406030204" pitchFamily="18" charset="0"/>
                              </a:rPr>
                              <m:t>𝐵</m:t>
                            </m:r>
                          </m:e>
                          <m:sub>
                            <m:r>
                              <a:rPr lang="fr-FR" sz="1200" b="0" i="1" smtClean="0">
                                <a:latin typeface="Cambria Math" panose="02040503050406030204" pitchFamily="18" charset="0"/>
                                <a:ea typeface="Cambria Math" panose="02040503050406030204" pitchFamily="18" charset="0"/>
                              </a:rPr>
                              <m:t>𝑗</m:t>
                            </m:r>
                          </m:sub>
                        </m:sSub>
                        <m:r>
                          <a:rPr lang="fr-FR" sz="1200" b="0" i="1" smtClean="0">
                            <a:latin typeface="Cambria Math" panose="02040503050406030204" pitchFamily="18" charset="0"/>
                            <a:ea typeface="Cambria Math" panose="02040503050406030204" pitchFamily="18" charset="0"/>
                          </a:rPr>
                          <m:t>(</m:t>
                        </m:r>
                        <m:r>
                          <a:rPr lang="fr-FR" sz="1200" b="0" i="1" smtClean="0">
                            <a:latin typeface="Cambria Math" panose="02040503050406030204" pitchFamily="18" charset="0"/>
                            <a:ea typeface="Cambria Math" panose="02040503050406030204" pitchFamily="18" charset="0"/>
                          </a:rPr>
                          <m:t>𝑥</m:t>
                        </m:r>
                        <m:r>
                          <a:rPr lang="fr-FR" sz="1200" b="0" i="1" smtClean="0">
                            <a:latin typeface="Cambria Math" panose="02040503050406030204" pitchFamily="18" charset="0"/>
                            <a:ea typeface="Cambria Math" panose="02040503050406030204" pitchFamily="18" charset="0"/>
                          </a:rPr>
                          <m:t>)</m:t>
                        </m:r>
                      </m:e>
                    </m:nary>
                  </m:oMath>
                </a14:m>
                <a:r>
                  <a:rPr lang="fr-FR" sz="1200" dirty="0">
                    <a:ea typeface="Cambria Math" panose="02040503050406030204" pitchFamily="18" charset="0"/>
                  </a:rPr>
                  <a:t> avec n le nombre de B-Splines correspondant </a:t>
                </a:r>
                <a14:m>
                  <m:oMath xmlns:m="http://schemas.openxmlformats.org/officeDocument/2006/math">
                    <m:r>
                      <a:rPr lang="fr-FR" sz="1200" i="1" dirty="0" smtClean="0">
                        <a:latin typeface="Cambria Math" panose="02040503050406030204" pitchFamily="18" charset="0"/>
                        <a:ea typeface="Cambria Math" panose="02040503050406030204" pitchFamily="18" charset="0"/>
                      </a:rPr>
                      <m:t>à </m:t>
                    </m:r>
                    <m:r>
                      <a:rPr lang="fr-FR" sz="1200" i="1" dirty="0" smtClean="0">
                        <a:latin typeface="Cambria Math" panose="02040503050406030204" pitchFamily="18" charset="0"/>
                        <a:ea typeface="Cambria Math" panose="02040503050406030204" pitchFamily="18" charset="0"/>
                      </a:rPr>
                      <m:t>𝑛</m:t>
                    </m:r>
                    <m:r>
                      <a:rPr lang="fr-FR" sz="1200" i="1" dirty="0" smtClean="0">
                        <a:latin typeface="Cambria Math" panose="02040503050406030204" pitchFamily="18" charset="0"/>
                        <a:ea typeface="Cambria Math" panose="02040503050406030204" pitchFamily="18" charset="0"/>
                      </a:rPr>
                      <m:t>= </m:t>
                    </m:r>
                    <m:r>
                      <a:rPr lang="fr-FR" sz="1200" i="1" dirty="0" smtClean="0">
                        <a:latin typeface="Cambria Math" panose="02040503050406030204" pitchFamily="18" charset="0"/>
                        <a:ea typeface="Cambria Math" panose="02040503050406030204" pitchFamily="18" charset="0"/>
                      </a:rPr>
                      <m:t>𝑛𝑜𝑚𝑏𝑟𝑒</m:t>
                    </m:r>
                    <m:r>
                      <a:rPr lang="fr-FR" sz="1200" i="1" dirty="0" smtClean="0">
                        <a:latin typeface="Cambria Math" panose="02040503050406030204" pitchFamily="18" charset="0"/>
                        <a:ea typeface="Cambria Math" panose="02040503050406030204" pitchFamily="18" charset="0"/>
                      </a:rPr>
                      <m:t> </m:t>
                    </m:r>
                    <m:r>
                      <a:rPr lang="fr-FR" sz="1200" i="1" dirty="0" smtClean="0">
                        <a:latin typeface="Cambria Math" panose="02040503050406030204" pitchFamily="18" charset="0"/>
                        <a:ea typeface="Cambria Math" panose="02040503050406030204" pitchFamily="18" charset="0"/>
                      </a:rPr>
                      <m:t>𝑑𝑒</m:t>
                    </m:r>
                    <m:r>
                      <a:rPr lang="fr-FR" sz="1200" i="1" dirty="0" smtClean="0">
                        <a:latin typeface="Cambria Math" panose="02040503050406030204" pitchFamily="18" charset="0"/>
                        <a:ea typeface="Cambria Math" panose="02040503050406030204" pitchFamily="18" charset="0"/>
                      </a:rPr>
                      <m:t> </m:t>
                    </m:r>
                    <m:r>
                      <a:rPr lang="fr-FR" sz="1200" i="1" dirty="0" smtClean="0">
                        <a:latin typeface="Cambria Math" panose="02040503050406030204" pitchFamily="18" charset="0"/>
                        <a:ea typeface="Cambria Math" panose="02040503050406030204" pitchFamily="18" charset="0"/>
                      </a:rPr>
                      <m:t>𝑛</m:t>
                    </m:r>
                    <m:r>
                      <a:rPr lang="fr-FR" sz="1200" i="1" dirty="0" smtClean="0">
                        <a:latin typeface="Cambria Math" panose="02040503050406030204" pitchFamily="18" charset="0"/>
                        <a:ea typeface="Cambria Math" panose="02040503050406030204" pitchFamily="18" charset="0"/>
                      </a:rPr>
                      <m:t>œ</m:t>
                    </m:r>
                    <m:r>
                      <a:rPr lang="fr-FR" sz="1200" i="1" dirty="0" smtClean="0">
                        <a:latin typeface="Cambria Math" panose="02040503050406030204" pitchFamily="18" charset="0"/>
                        <a:ea typeface="Cambria Math" panose="02040503050406030204" pitchFamily="18" charset="0"/>
                      </a:rPr>
                      <m:t>𝑢𝑑𝑠</m:t>
                    </m:r>
                    <m:r>
                      <a:rPr lang="fr-FR" sz="1200" i="1" dirty="0" smtClean="0">
                        <a:latin typeface="Cambria Math" panose="02040503050406030204" pitchFamily="18" charset="0"/>
                        <a:ea typeface="Cambria Math" panose="02040503050406030204" pitchFamily="18" charset="0"/>
                      </a:rPr>
                      <m:t> +</m:t>
                    </m:r>
                    <m:r>
                      <a:rPr lang="fr-FR" sz="1200" b="0" i="1" dirty="0" smtClean="0">
                        <a:latin typeface="Cambria Math" panose="02040503050406030204" pitchFamily="18" charset="0"/>
                        <a:ea typeface="Cambria Math" panose="02040503050406030204" pitchFamily="18" charset="0"/>
                      </a:rPr>
                      <m:t>𝑑</m:t>
                    </m:r>
                    <m:r>
                      <a:rPr lang="fr-FR" sz="1200" i="1" dirty="0" smtClean="0">
                        <a:latin typeface="Cambria Math" panose="02040503050406030204" pitchFamily="18" charset="0"/>
                        <a:ea typeface="Cambria Math" panose="02040503050406030204" pitchFamily="18" charset="0"/>
                      </a:rPr>
                      <m:t>𝑒𝑔𝑟</m:t>
                    </m:r>
                    <m:r>
                      <a:rPr lang="fr-FR" sz="1200" i="1" dirty="0" smtClean="0">
                        <a:latin typeface="Cambria Math" panose="02040503050406030204" pitchFamily="18" charset="0"/>
                        <a:ea typeface="Cambria Math" panose="02040503050406030204" pitchFamily="18" charset="0"/>
                      </a:rPr>
                      <m:t>é </m:t>
                    </m:r>
                    <m:r>
                      <a:rPr lang="fr-FR" sz="1200" i="1" dirty="0" smtClean="0">
                        <a:latin typeface="Cambria Math" panose="02040503050406030204" pitchFamily="18" charset="0"/>
                        <a:ea typeface="Cambria Math" panose="02040503050406030204" pitchFamily="18" charset="0"/>
                      </a:rPr>
                      <m:t>𝑑𝑒𝑠</m:t>
                    </m:r>
                    <m:r>
                      <a:rPr lang="fr-FR" sz="1200" i="1" dirty="0" smtClean="0">
                        <a:latin typeface="Cambria Math" panose="02040503050406030204" pitchFamily="18" charset="0"/>
                        <a:ea typeface="Cambria Math" panose="02040503050406030204" pitchFamily="18" charset="0"/>
                      </a:rPr>
                      <m:t> </m:t>
                    </m:r>
                    <m:r>
                      <a:rPr lang="fr-FR" sz="1200" i="1" dirty="0" smtClean="0">
                        <a:latin typeface="Cambria Math" panose="02040503050406030204" pitchFamily="18" charset="0"/>
                        <a:ea typeface="Cambria Math" panose="02040503050406030204" pitchFamily="18" charset="0"/>
                      </a:rPr>
                      <m:t>𝑆𝑝𝑙𝑖𝑛𝑒𝑠</m:t>
                    </m:r>
                    <m:r>
                      <a:rPr lang="fr-FR" sz="1200" i="1" dirty="0" smtClean="0">
                        <a:latin typeface="Cambria Math" panose="02040503050406030204" pitchFamily="18" charset="0"/>
                        <a:ea typeface="Cambria Math" panose="02040503050406030204" pitchFamily="18" charset="0"/>
                      </a:rPr>
                      <m:t> </m:t>
                    </m:r>
                  </m:oMath>
                </a14:m>
                <a:r>
                  <a:rPr lang="fr-FR" sz="1200" dirty="0">
                    <a:ea typeface="Cambria Math" panose="02040503050406030204" pitchFamily="18" charset="0"/>
                  </a:rPr>
                  <a:t>et </a:t>
                </a:r>
                <a14:m>
                  <m:oMath xmlns:m="http://schemas.openxmlformats.org/officeDocument/2006/math">
                    <m:sSub>
                      <m:sSubPr>
                        <m:ctrlPr>
                          <a:rPr lang="fr-FR" sz="1200" b="0" i="1" dirty="0" smtClean="0">
                            <a:latin typeface="Cambria Math" panose="02040503050406030204" pitchFamily="18" charset="0"/>
                            <a:ea typeface="Cambria Math" panose="02040503050406030204" pitchFamily="18" charset="0"/>
                          </a:rPr>
                        </m:ctrlPr>
                      </m:sSubPr>
                      <m:e>
                        <m:acc>
                          <m:accPr>
                            <m:chr m:val="̂"/>
                            <m:ctrlPr>
                              <a:rPr lang="fr-FR" sz="1200" i="1" dirty="0" smtClean="0">
                                <a:latin typeface="Cambria Math" panose="02040503050406030204" pitchFamily="18" charset="0"/>
                                <a:ea typeface="Cambria Math" panose="02040503050406030204" pitchFamily="18" charset="0"/>
                              </a:rPr>
                            </m:ctrlPr>
                          </m:accPr>
                          <m:e>
                            <m:r>
                              <a:rPr lang="fr-FR" sz="1200" b="0" i="1" dirty="0" smtClean="0">
                                <a:latin typeface="Cambria Math" panose="02040503050406030204" pitchFamily="18" charset="0"/>
                                <a:ea typeface="Cambria Math" panose="02040503050406030204" pitchFamily="18" charset="0"/>
                              </a:rPr>
                              <m:t>𝑎</m:t>
                            </m:r>
                          </m:e>
                        </m:acc>
                      </m:e>
                      <m:sub>
                        <m:r>
                          <a:rPr lang="fr-FR" sz="1200" b="0" i="1" dirty="0" smtClean="0">
                            <a:latin typeface="Cambria Math" panose="02040503050406030204" pitchFamily="18" charset="0"/>
                            <a:ea typeface="Cambria Math" panose="02040503050406030204" pitchFamily="18" charset="0"/>
                          </a:rPr>
                          <m:t>𝑗</m:t>
                        </m:r>
                      </m:sub>
                    </m:sSub>
                  </m:oMath>
                </a14:m>
                <a:r>
                  <a:rPr lang="fr-FR" sz="1200" dirty="0">
                    <a:ea typeface="Cambria Math" panose="02040503050406030204" pitchFamily="18" charset="0"/>
                  </a:rPr>
                  <a:t> les coefficients. Le fit se fait de la manière d’une régression des points de données </a:t>
                </a:r>
                <a14:m>
                  <m:oMath xmlns:m="http://schemas.openxmlformats.org/officeDocument/2006/math">
                    <m:r>
                      <a:rPr lang="fr-FR" sz="1200" dirty="0">
                        <a:latin typeface="Cambria Math" panose="02040503050406030204" pitchFamily="18" charset="0"/>
                        <a:ea typeface="Cambria Math" panose="02040503050406030204" pitchFamily="18" charset="0"/>
                      </a:rPr>
                      <m:t>(</m:t>
                    </m:r>
                    <m:r>
                      <a:rPr lang="fr-FR" sz="1200" i="1" dirty="0">
                        <a:latin typeface="Cambria Math" panose="02040503050406030204" pitchFamily="18" charset="0"/>
                        <a:ea typeface="Cambria Math" panose="02040503050406030204" pitchFamily="18" charset="0"/>
                      </a:rPr>
                      <m:t>𝑥</m:t>
                    </m:r>
                    <m:r>
                      <a:rPr lang="fr-FR" sz="1200" i="1" baseline="-25000" dirty="0" err="1">
                        <a:latin typeface="Cambria Math" panose="02040503050406030204" pitchFamily="18" charset="0"/>
                        <a:ea typeface="Cambria Math" panose="02040503050406030204" pitchFamily="18" charset="0"/>
                      </a:rPr>
                      <m:t>𝑖</m:t>
                    </m:r>
                    <m:r>
                      <a:rPr lang="fr-FR" sz="1200" i="1" dirty="0" err="1">
                        <a:latin typeface="Cambria Math" panose="02040503050406030204" pitchFamily="18" charset="0"/>
                        <a:ea typeface="Cambria Math" panose="02040503050406030204" pitchFamily="18" charset="0"/>
                      </a:rPr>
                      <m:t>,</m:t>
                    </m:r>
                    <m:r>
                      <a:rPr lang="fr-FR" sz="1200" i="1" dirty="0" err="1">
                        <a:latin typeface="Cambria Math" panose="02040503050406030204" pitchFamily="18" charset="0"/>
                        <a:ea typeface="Cambria Math" panose="02040503050406030204" pitchFamily="18" charset="0"/>
                      </a:rPr>
                      <m:t>𝑦𝑖</m:t>
                    </m:r>
                    <m:r>
                      <a:rPr lang="fr-FR" sz="1200" i="1" dirty="0">
                        <a:latin typeface="Cambria Math" panose="02040503050406030204" pitchFamily="18" charset="0"/>
                        <a:ea typeface="Cambria Math" panose="02040503050406030204" pitchFamily="18" charset="0"/>
                      </a:rPr>
                      <m:t>) </m:t>
                    </m:r>
                  </m:oMath>
                </a14:m>
                <a:r>
                  <a:rPr lang="fr-FR" sz="1200" dirty="0">
                    <a:ea typeface="Cambria Math" panose="02040503050406030204" pitchFamily="18" charset="0"/>
                  </a:rPr>
                  <a:t>sur le set de B-Splines, par minimisation d’une fonction objectif. Les pénalité </a:t>
                </a:r>
                <a14:m>
                  <m:oMath xmlns:m="http://schemas.openxmlformats.org/officeDocument/2006/math">
                    <m:sSub>
                      <m:sSubPr>
                        <m:ctrlPr>
                          <a:rPr lang="fr-FR" sz="1200" i="1">
                            <a:latin typeface="Cambria Math" panose="02040503050406030204" pitchFamily="18" charset="0"/>
                            <a:ea typeface="Cambria Math" panose="02040503050406030204" pitchFamily="18" charset="0"/>
                          </a:rPr>
                        </m:ctrlPr>
                      </m:sSubPr>
                      <m:e>
                        <m:r>
                          <a:rPr lang="fr-FR" sz="1200" i="1">
                            <a:latin typeface="Cambria Math" panose="02040503050406030204" pitchFamily="18" charset="0"/>
                            <a:ea typeface="Cambria Math" panose="02040503050406030204" pitchFamily="18" charset="0"/>
                          </a:rPr>
                          <m:t>𝜆</m:t>
                        </m:r>
                      </m:e>
                      <m:sub>
                        <m:r>
                          <a:rPr lang="fr-FR" sz="1200" i="1">
                            <a:latin typeface="Cambria Math" panose="02040503050406030204" pitchFamily="18" charset="0"/>
                            <a:ea typeface="Cambria Math" panose="02040503050406030204" pitchFamily="18" charset="0"/>
                          </a:rPr>
                          <m:t>𝑘</m:t>
                        </m:r>
                      </m:sub>
                    </m:sSub>
                    <m:r>
                      <a:rPr lang="fr-FR" sz="1200" i="1">
                        <a:latin typeface="Cambria Math" panose="02040503050406030204" pitchFamily="18" charset="0"/>
                        <a:ea typeface="Cambria Math" panose="02040503050406030204" pitchFamily="18" charset="0"/>
                      </a:rPr>
                      <m:t> </m:t>
                    </m:r>
                  </m:oMath>
                </a14:m>
                <a:r>
                  <a:rPr lang="fr-FR" sz="1200" dirty="0">
                    <a:ea typeface="Cambria Math" panose="02040503050406030204" pitchFamily="18" charset="0"/>
                  </a:rPr>
                  <a:t>sont ajoutées sur les différences des coefficients des Splines adjacentes pour permettre le lissage. La fonction objectif est la déviance du modèle. Les pénalités optimales sont déterminées en minimisant le critère BIC. </a:t>
                </a:r>
              </a:p>
              <a:p>
                <a:pPr algn="just">
                  <a:buClr>
                    <a:srgbClr val="00ADC6"/>
                  </a:buClr>
                  <a:buSzPct val="144000"/>
                </a:pPr>
                <a14:m>
                  <m:oMathPara xmlns:m="http://schemas.openxmlformats.org/officeDocument/2006/math">
                    <m:oMathParaPr>
                      <m:jc m:val="centerGroup"/>
                    </m:oMathParaPr>
                    <m:oMath xmlns:m="http://schemas.openxmlformats.org/officeDocument/2006/math">
                      <m:r>
                        <a:rPr lang="fr-FR" sz="1200" b="0" i="1" smtClean="0">
                          <a:latin typeface="Cambria Math" panose="02040503050406030204" pitchFamily="18" charset="0"/>
                          <a:ea typeface="Cambria Math" panose="02040503050406030204" pitchFamily="18" charset="0"/>
                        </a:rPr>
                        <m:t>𝑄</m:t>
                      </m:r>
                      <m:r>
                        <a:rPr lang="fr-FR" sz="1200" b="0" i="1" smtClean="0">
                          <a:latin typeface="Cambria Math" panose="02040503050406030204" pitchFamily="18" charset="0"/>
                          <a:ea typeface="Cambria Math" panose="02040503050406030204" pitchFamily="18" charset="0"/>
                        </a:rPr>
                        <m:t>=</m:t>
                      </m:r>
                      <m:r>
                        <m:rPr>
                          <m:nor/>
                        </m:rPr>
                        <a:rPr lang="fr-FR" sz="1200" b="0" i="0" smtClean="0">
                          <a:latin typeface="Cambria Math" panose="02040503050406030204" pitchFamily="18" charset="0"/>
                          <a:ea typeface="Cambria Math" panose="02040503050406030204" pitchFamily="18" charset="0"/>
                        </a:rPr>
                        <m:t>DEV</m:t>
                      </m:r>
                      <m:d>
                        <m:dPr>
                          <m:ctrlPr>
                            <a:rPr lang="fr-FR" sz="1200" b="0" i="1" smtClean="0">
                              <a:latin typeface="Cambria Math" panose="02040503050406030204" pitchFamily="18" charset="0"/>
                              <a:ea typeface="Cambria Math" panose="02040503050406030204" pitchFamily="18" charset="0"/>
                            </a:rPr>
                          </m:ctrlPr>
                        </m:dPr>
                        <m:e>
                          <m:r>
                            <a:rPr lang="fr-FR" sz="1200" b="0" i="1" smtClean="0">
                              <a:latin typeface="Cambria Math" panose="02040503050406030204" pitchFamily="18" charset="0"/>
                              <a:ea typeface="Cambria Math" panose="02040503050406030204" pitchFamily="18" charset="0"/>
                            </a:rPr>
                            <m:t>𝑦</m:t>
                          </m:r>
                        </m:e>
                        <m:e>
                          <m:r>
                            <a:rPr lang="fr-FR" sz="1200" b="0" i="1" smtClean="0">
                              <a:latin typeface="Cambria Math" panose="02040503050406030204" pitchFamily="18" charset="0"/>
                              <a:ea typeface="Cambria Math" panose="02040503050406030204" pitchFamily="18" charset="0"/>
                            </a:rPr>
                            <m:t>𝜇</m:t>
                          </m:r>
                        </m:e>
                      </m:d>
                      <m:r>
                        <a:rPr lang="fr-FR" sz="1200" b="0" i="1" smtClean="0">
                          <a:latin typeface="Cambria Math" panose="02040503050406030204" pitchFamily="18" charset="0"/>
                          <a:ea typeface="Cambria Math" panose="02040503050406030204" pitchFamily="18" charset="0"/>
                        </a:rPr>
                        <m:t>+</m:t>
                      </m:r>
                      <m:nary>
                        <m:naryPr>
                          <m:chr m:val="∑"/>
                          <m:ctrlPr>
                            <a:rPr lang="fr-FR" sz="1200" b="0" i="1" smtClean="0">
                              <a:latin typeface="Cambria Math" panose="02040503050406030204" pitchFamily="18" charset="0"/>
                              <a:ea typeface="Cambria Math" panose="02040503050406030204" pitchFamily="18" charset="0"/>
                            </a:rPr>
                          </m:ctrlPr>
                        </m:naryPr>
                        <m:sub>
                          <m:r>
                            <m:rPr>
                              <m:brk m:alnAt="23"/>
                            </m:rPr>
                            <a:rPr lang="fr-FR" sz="1200" b="0" i="1" smtClean="0">
                              <a:latin typeface="Cambria Math" panose="02040503050406030204" pitchFamily="18" charset="0"/>
                              <a:ea typeface="Cambria Math" panose="02040503050406030204" pitchFamily="18" charset="0"/>
                            </a:rPr>
                            <m:t>𝑘</m:t>
                          </m:r>
                          <m:r>
                            <a:rPr lang="fr-FR" sz="1200" b="0" i="1" smtClean="0">
                              <a:latin typeface="Cambria Math" panose="02040503050406030204" pitchFamily="18" charset="0"/>
                              <a:ea typeface="Cambria Math" panose="02040503050406030204" pitchFamily="18" charset="0"/>
                            </a:rPr>
                            <m:t>=1</m:t>
                          </m:r>
                        </m:sub>
                        <m:sup>
                          <m:r>
                            <a:rPr lang="fr-FR" sz="1200" b="0" i="1" smtClean="0">
                              <a:latin typeface="Cambria Math" panose="02040503050406030204" pitchFamily="18" charset="0"/>
                              <a:ea typeface="Cambria Math" panose="02040503050406030204" pitchFamily="18" charset="0"/>
                            </a:rPr>
                            <m:t>𝐾</m:t>
                          </m:r>
                        </m:sup>
                        <m:e>
                          <m:sSub>
                            <m:sSubPr>
                              <m:ctrlPr>
                                <a:rPr lang="fr-FR" sz="1200" b="0" i="1" smtClean="0">
                                  <a:latin typeface="Cambria Math" panose="02040503050406030204" pitchFamily="18" charset="0"/>
                                  <a:ea typeface="Cambria Math" panose="02040503050406030204" pitchFamily="18" charset="0"/>
                                </a:rPr>
                              </m:ctrlPr>
                            </m:sSubPr>
                            <m:e>
                              <m:r>
                                <a:rPr lang="fr-FR" sz="1200" b="0" i="1" smtClean="0">
                                  <a:latin typeface="Cambria Math" panose="02040503050406030204" pitchFamily="18" charset="0"/>
                                  <a:ea typeface="Cambria Math" panose="02040503050406030204" pitchFamily="18" charset="0"/>
                                </a:rPr>
                                <m:t>𝜆</m:t>
                              </m:r>
                            </m:e>
                            <m:sub>
                              <m:r>
                                <a:rPr lang="fr-FR" sz="1200" b="0" i="1" smtClean="0">
                                  <a:latin typeface="Cambria Math" panose="02040503050406030204" pitchFamily="18" charset="0"/>
                                  <a:ea typeface="Cambria Math" panose="02040503050406030204" pitchFamily="18" charset="0"/>
                                </a:rPr>
                                <m:t>𝑘</m:t>
                              </m:r>
                            </m:sub>
                          </m:sSub>
                          <m:r>
                            <a:rPr lang="fr-FR" sz="1200" b="0" i="1" smtClean="0">
                              <a:latin typeface="Cambria Math" panose="02040503050406030204" pitchFamily="18" charset="0"/>
                              <a:ea typeface="Cambria Math" panose="02040503050406030204" pitchFamily="18" charset="0"/>
                            </a:rPr>
                            <m:t> </m:t>
                          </m:r>
                          <m:sSup>
                            <m:sSupPr>
                              <m:ctrlPr>
                                <a:rPr lang="fr-FR" sz="1200" b="0" i="1" smtClean="0">
                                  <a:latin typeface="Cambria Math" panose="02040503050406030204" pitchFamily="18" charset="0"/>
                                  <a:ea typeface="Cambria Math" panose="02040503050406030204" pitchFamily="18" charset="0"/>
                                </a:rPr>
                              </m:ctrlPr>
                            </m:sSupPr>
                            <m:e>
                              <m:d>
                                <m:dPr>
                                  <m:begChr m:val="‖"/>
                                  <m:endChr m:val="‖"/>
                                  <m:ctrlPr>
                                    <a:rPr lang="fr-FR" sz="1200" b="0" i="1">
                                      <a:latin typeface="Cambria Math" panose="02040503050406030204" pitchFamily="18" charset="0"/>
                                      <a:ea typeface="Cambria Math" panose="02040503050406030204" pitchFamily="18" charset="0"/>
                                    </a:rPr>
                                  </m:ctrlPr>
                                </m:dPr>
                                <m:e>
                                  <m:sSub>
                                    <m:sSubPr>
                                      <m:ctrlPr>
                                        <a:rPr lang="fr-FR" sz="1200" b="0" i="1">
                                          <a:latin typeface="Cambria Math" panose="02040503050406030204" pitchFamily="18" charset="0"/>
                                          <a:ea typeface="Cambria Math" panose="02040503050406030204" pitchFamily="18" charset="0"/>
                                        </a:rPr>
                                      </m:ctrlPr>
                                    </m:sSubPr>
                                    <m:e>
                                      <m:r>
                                        <a:rPr lang="fr-FR" sz="1200" i="1">
                                          <a:latin typeface="Cambria Math" panose="02040503050406030204" pitchFamily="18" charset="0"/>
                                          <a:ea typeface="Cambria Math" panose="02040503050406030204" pitchFamily="18" charset="0"/>
                                        </a:rPr>
                                        <m:t>𝐷</m:t>
                                      </m:r>
                                    </m:e>
                                    <m:sub>
                                      <m:r>
                                        <a:rPr lang="fr-FR" sz="1200" i="1">
                                          <a:latin typeface="Cambria Math" panose="02040503050406030204" pitchFamily="18" charset="0"/>
                                          <a:ea typeface="Cambria Math" panose="02040503050406030204" pitchFamily="18" charset="0"/>
                                        </a:rPr>
                                        <m:t>𝑘</m:t>
                                      </m:r>
                                    </m:sub>
                                  </m:sSub>
                                  <m:sSub>
                                    <m:sSubPr>
                                      <m:ctrlPr>
                                        <a:rPr lang="fr-FR" sz="1200" b="0" i="1">
                                          <a:latin typeface="Cambria Math" panose="02040503050406030204" pitchFamily="18" charset="0"/>
                                          <a:ea typeface="Cambria Math" panose="02040503050406030204" pitchFamily="18" charset="0"/>
                                        </a:rPr>
                                      </m:ctrlPr>
                                    </m:sSubPr>
                                    <m:e>
                                      <m:r>
                                        <a:rPr lang="fr-FR" sz="1200" i="1">
                                          <a:latin typeface="Cambria Math" panose="02040503050406030204" pitchFamily="18" charset="0"/>
                                          <a:ea typeface="Cambria Math" panose="02040503050406030204" pitchFamily="18" charset="0"/>
                                        </a:rPr>
                                        <m:t>𝛼</m:t>
                                      </m:r>
                                    </m:e>
                                    <m:sub>
                                      <m:r>
                                        <a:rPr lang="fr-FR" sz="1200" i="1">
                                          <a:latin typeface="Cambria Math" panose="02040503050406030204" pitchFamily="18" charset="0"/>
                                          <a:ea typeface="Cambria Math" panose="02040503050406030204" pitchFamily="18" charset="0"/>
                                        </a:rPr>
                                        <m:t>𝑘</m:t>
                                      </m:r>
                                    </m:sub>
                                  </m:sSub>
                                </m:e>
                              </m:d>
                            </m:e>
                            <m:sup>
                              <m:r>
                                <a:rPr lang="fr-FR" sz="1200" b="0" i="1" smtClean="0">
                                  <a:latin typeface="Cambria Math" panose="02040503050406030204" pitchFamily="18" charset="0"/>
                                  <a:ea typeface="Cambria Math" panose="02040503050406030204" pitchFamily="18" charset="0"/>
                                </a:rPr>
                                <m:t>2</m:t>
                              </m:r>
                            </m:sup>
                          </m:sSup>
                        </m:e>
                      </m:nary>
                      <m:r>
                        <a:rPr lang="fr-FR" sz="1200" b="0" i="1" smtClean="0">
                          <a:latin typeface="Cambria Math" panose="02040503050406030204" pitchFamily="18" charset="0"/>
                          <a:ea typeface="Cambria Math" panose="02040503050406030204" pitchFamily="18" charset="0"/>
                        </a:rPr>
                        <m:t>=2</m:t>
                      </m:r>
                      <m:nary>
                        <m:naryPr>
                          <m:chr m:val="∑"/>
                          <m:ctrlPr>
                            <a:rPr lang="fr-FR" sz="1200" b="0" i="1" smtClean="0">
                              <a:latin typeface="Cambria Math" panose="02040503050406030204" pitchFamily="18" charset="0"/>
                              <a:ea typeface="Cambria Math" panose="02040503050406030204" pitchFamily="18" charset="0"/>
                            </a:rPr>
                          </m:ctrlPr>
                        </m:naryPr>
                        <m:sub>
                          <m:r>
                            <m:rPr>
                              <m:brk m:alnAt="23"/>
                            </m:rPr>
                            <a:rPr lang="fr-FR" sz="1200" b="0" i="1" smtClean="0">
                              <a:latin typeface="Cambria Math" panose="02040503050406030204" pitchFamily="18" charset="0"/>
                              <a:ea typeface="Cambria Math" panose="02040503050406030204" pitchFamily="18" charset="0"/>
                            </a:rPr>
                            <m:t>𝑖</m:t>
                          </m:r>
                          <m:r>
                            <a:rPr lang="fr-FR" sz="1200" b="0" i="1" smtClean="0">
                              <a:latin typeface="Cambria Math" panose="02040503050406030204" pitchFamily="18" charset="0"/>
                              <a:ea typeface="Cambria Math" panose="02040503050406030204" pitchFamily="18" charset="0"/>
                            </a:rPr>
                            <m:t>=1</m:t>
                          </m:r>
                        </m:sub>
                        <m:sup>
                          <m:r>
                            <a:rPr lang="fr-FR" sz="1200" b="0" i="1" smtClean="0">
                              <a:latin typeface="Cambria Math" panose="02040503050406030204" pitchFamily="18" charset="0"/>
                              <a:ea typeface="Cambria Math" panose="02040503050406030204" pitchFamily="18" charset="0"/>
                            </a:rPr>
                            <m:t>𝑚</m:t>
                          </m:r>
                        </m:sup>
                        <m:e>
                          <m:sSub>
                            <m:sSubPr>
                              <m:ctrlPr>
                                <a:rPr lang="fr-FR" sz="1200" b="0" i="1">
                                  <a:latin typeface="Cambria Math" panose="02040503050406030204" pitchFamily="18" charset="0"/>
                                  <a:ea typeface="Cambria Math" panose="02040503050406030204" pitchFamily="18" charset="0"/>
                                </a:rPr>
                              </m:ctrlPr>
                            </m:sSubPr>
                            <m:e>
                              <m:r>
                                <a:rPr lang="fr-FR" sz="1200" i="1">
                                  <a:latin typeface="Cambria Math" panose="02040503050406030204" pitchFamily="18" charset="0"/>
                                  <a:ea typeface="Cambria Math" panose="02040503050406030204" pitchFamily="18" charset="0"/>
                                </a:rPr>
                                <m:t>𝑦</m:t>
                              </m:r>
                            </m:e>
                            <m:sub>
                              <m:r>
                                <a:rPr lang="fr-FR" sz="1200" i="1">
                                  <a:latin typeface="Cambria Math" panose="02040503050406030204" pitchFamily="18" charset="0"/>
                                  <a:ea typeface="Cambria Math" panose="02040503050406030204" pitchFamily="18" charset="0"/>
                                </a:rPr>
                                <m:t>𝑖</m:t>
                              </m:r>
                            </m:sub>
                          </m:sSub>
                          <m:func>
                            <m:funcPr>
                              <m:ctrlPr>
                                <a:rPr lang="fr-FR" sz="1200" b="0" i="1">
                                  <a:latin typeface="Cambria Math" panose="02040503050406030204" pitchFamily="18" charset="0"/>
                                  <a:ea typeface="Cambria Math" panose="02040503050406030204" pitchFamily="18" charset="0"/>
                                </a:rPr>
                              </m:ctrlPr>
                            </m:funcPr>
                            <m:fName>
                              <m:r>
                                <m:rPr>
                                  <m:sty m:val="p"/>
                                </m:rPr>
                                <a:rPr lang="fr-FR" sz="1200">
                                  <a:latin typeface="Cambria Math" panose="02040503050406030204" pitchFamily="18" charset="0"/>
                                  <a:ea typeface="Cambria Math" panose="02040503050406030204" pitchFamily="18" charset="0"/>
                                </a:rPr>
                                <m:t>ln</m:t>
                              </m:r>
                            </m:fName>
                            <m:e>
                              <m:d>
                                <m:dPr>
                                  <m:ctrlPr>
                                    <a:rPr lang="fr-FR" sz="1200" b="0" i="1">
                                      <a:latin typeface="Cambria Math" panose="02040503050406030204" pitchFamily="18" charset="0"/>
                                      <a:ea typeface="Cambria Math" panose="02040503050406030204" pitchFamily="18" charset="0"/>
                                    </a:rPr>
                                  </m:ctrlPr>
                                </m:dPr>
                                <m:e>
                                  <m:f>
                                    <m:fPr>
                                      <m:ctrlPr>
                                        <a:rPr lang="fr-FR" sz="1200" i="1">
                                          <a:latin typeface="Cambria Math" panose="02040503050406030204" pitchFamily="18" charset="0"/>
                                          <a:ea typeface="Cambria Math" panose="02040503050406030204" pitchFamily="18" charset="0"/>
                                        </a:rPr>
                                      </m:ctrlPr>
                                    </m:fPr>
                                    <m:num>
                                      <m:sSub>
                                        <m:sSubPr>
                                          <m:ctrlPr>
                                            <a:rPr lang="fr-FR" sz="1200" i="1">
                                              <a:latin typeface="Cambria Math" panose="02040503050406030204" pitchFamily="18" charset="0"/>
                                              <a:ea typeface="Cambria Math" panose="02040503050406030204" pitchFamily="18" charset="0"/>
                                            </a:rPr>
                                          </m:ctrlPr>
                                        </m:sSubPr>
                                        <m:e>
                                          <m:r>
                                            <a:rPr lang="fr-FR" sz="1200" i="1">
                                              <a:latin typeface="Cambria Math" panose="02040503050406030204" pitchFamily="18" charset="0"/>
                                              <a:ea typeface="Cambria Math" panose="02040503050406030204" pitchFamily="18" charset="0"/>
                                            </a:rPr>
                                            <m:t>𝑦</m:t>
                                          </m:r>
                                        </m:e>
                                        <m:sub>
                                          <m:r>
                                            <a:rPr lang="fr-FR" sz="1200" i="1">
                                              <a:latin typeface="Cambria Math" panose="02040503050406030204" pitchFamily="18" charset="0"/>
                                              <a:ea typeface="Cambria Math" panose="02040503050406030204" pitchFamily="18" charset="0"/>
                                            </a:rPr>
                                            <m:t>𝑖</m:t>
                                          </m:r>
                                        </m:sub>
                                      </m:sSub>
                                    </m:num>
                                    <m:den>
                                      <m:sSub>
                                        <m:sSubPr>
                                          <m:ctrlPr>
                                            <a:rPr lang="fr-FR" sz="1200" i="1">
                                              <a:latin typeface="Cambria Math" panose="02040503050406030204" pitchFamily="18" charset="0"/>
                                              <a:ea typeface="Cambria Math" panose="02040503050406030204" pitchFamily="18" charset="0"/>
                                            </a:rPr>
                                          </m:ctrlPr>
                                        </m:sSubPr>
                                        <m:e>
                                          <m:r>
                                            <a:rPr lang="fr-FR" sz="1200" i="1">
                                              <a:latin typeface="Cambria Math" panose="02040503050406030204" pitchFamily="18" charset="0"/>
                                              <a:ea typeface="Cambria Math" panose="02040503050406030204" pitchFamily="18" charset="0"/>
                                            </a:rPr>
                                            <m:t>𝜇</m:t>
                                          </m:r>
                                        </m:e>
                                        <m:sub>
                                          <m:r>
                                            <a:rPr lang="fr-FR" sz="1200" i="1">
                                              <a:latin typeface="Cambria Math" panose="02040503050406030204" pitchFamily="18" charset="0"/>
                                              <a:ea typeface="Cambria Math" panose="02040503050406030204" pitchFamily="18" charset="0"/>
                                            </a:rPr>
                                            <m:t>𝑖</m:t>
                                          </m:r>
                                        </m:sub>
                                      </m:sSub>
                                    </m:den>
                                  </m:f>
                                </m:e>
                              </m:d>
                            </m:e>
                          </m:func>
                          <m:r>
                            <a:rPr lang="fr-FR" sz="1200" i="1">
                              <a:latin typeface="Cambria Math" panose="02040503050406030204" pitchFamily="18" charset="0"/>
                              <a:ea typeface="Cambria Math" panose="02040503050406030204" pitchFamily="18" charset="0"/>
                            </a:rPr>
                            <m:t>+</m:t>
                          </m:r>
                          <m:nary>
                            <m:naryPr>
                              <m:chr m:val="∑"/>
                              <m:ctrlPr>
                                <a:rPr lang="fr-FR" sz="1200" b="0" i="1">
                                  <a:latin typeface="Cambria Math" panose="02040503050406030204" pitchFamily="18" charset="0"/>
                                  <a:ea typeface="Cambria Math" panose="02040503050406030204" pitchFamily="18" charset="0"/>
                                </a:rPr>
                              </m:ctrlPr>
                            </m:naryPr>
                            <m:sub>
                              <m:r>
                                <m:rPr>
                                  <m:brk m:alnAt="23"/>
                                </m:rPr>
                                <a:rPr lang="fr-FR" sz="1200" i="1">
                                  <a:latin typeface="Cambria Math" panose="02040503050406030204" pitchFamily="18" charset="0"/>
                                  <a:ea typeface="Cambria Math" panose="02040503050406030204" pitchFamily="18" charset="0"/>
                                </a:rPr>
                                <m:t>𝑘</m:t>
                              </m:r>
                              <m:r>
                                <a:rPr lang="fr-FR" sz="1200" i="1">
                                  <a:latin typeface="Cambria Math" panose="02040503050406030204" pitchFamily="18" charset="0"/>
                                  <a:ea typeface="Cambria Math" panose="02040503050406030204" pitchFamily="18" charset="0"/>
                                </a:rPr>
                                <m:t>=1</m:t>
                              </m:r>
                            </m:sub>
                            <m:sup>
                              <m:r>
                                <a:rPr lang="fr-FR" sz="1200" i="1">
                                  <a:latin typeface="Cambria Math" panose="02040503050406030204" pitchFamily="18" charset="0"/>
                                  <a:ea typeface="Cambria Math" panose="02040503050406030204" pitchFamily="18" charset="0"/>
                                </a:rPr>
                                <m:t>𝐾</m:t>
                              </m:r>
                            </m:sup>
                            <m:e>
                              <m:sSub>
                                <m:sSubPr>
                                  <m:ctrlPr>
                                    <a:rPr lang="fr-FR" sz="1200" i="1">
                                      <a:latin typeface="Cambria Math" panose="02040503050406030204" pitchFamily="18" charset="0"/>
                                      <a:ea typeface="Cambria Math" panose="02040503050406030204" pitchFamily="18" charset="0"/>
                                    </a:rPr>
                                  </m:ctrlPr>
                                </m:sSubPr>
                                <m:e>
                                  <m:r>
                                    <a:rPr lang="fr-FR" sz="1200" i="1">
                                      <a:latin typeface="Cambria Math" panose="02040503050406030204" pitchFamily="18" charset="0"/>
                                      <a:ea typeface="Cambria Math" panose="02040503050406030204" pitchFamily="18" charset="0"/>
                                    </a:rPr>
                                    <m:t>𝜆</m:t>
                                  </m:r>
                                </m:e>
                                <m:sub>
                                  <m:r>
                                    <a:rPr lang="fr-FR" sz="1200" i="1">
                                      <a:latin typeface="Cambria Math" panose="02040503050406030204" pitchFamily="18" charset="0"/>
                                      <a:ea typeface="Cambria Math" panose="02040503050406030204" pitchFamily="18" charset="0"/>
                                    </a:rPr>
                                    <m:t>𝑘</m:t>
                                  </m:r>
                                </m:sub>
                              </m:sSub>
                              <m:r>
                                <a:rPr lang="fr-FR" sz="1200" i="1">
                                  <a:latin typeface="Cambria Math" panose="02040503050406030204" pitchFamily="18" charset="0"/>
                                  <a:ea typeface="Cambria Math" panose="02040503050406030204" pitchFamily="18" charset="0"/>
                                </a:rPr>
                                <m:t> </m:t>
                              </m:r>
                              <m:sSup>
                                <m:sSupPr>
                                  <m:ctrlPr>
                                    <a:rPr lang="fr-FR" sz="1200" i="1">
                                      <a:latin typeface="Cambria Math" panose="02040503050406030204" pitchFamily="18" charset="0"/>
                                      <a:ea typeface="Cambria Math" panose="02040503050406030204" pitchFamily="18" charset="0"/>
                                    </a:rPr>
                                  </m:ctrlPr>
                                </m:sSupPr>
                                <m:e>
                                  <m:d>
                                    <m:dPr>
                                      <m:begChr m:val="‖"/>
                                      <m:endChr m:val="‖"/>
                                      <m:ctrlPr>
                                        <a:rPr lang="fr-FR" sz="1200" i="1">
                                          <a:latin typeface="Cambria Math" panose="02040503050406030204" pitchFamily="18" charset="0"/>
                                          <a:ea typeface="Cambria Math" panose="02040503050406030204" pitchFamily="18" charset="0"/>
                                        </a:rPr>
                                      </m:ctrlPr>
                                    </m:dPr>
                                    <m:e>
                                      <m:sSub>
                                        <m:sSubPr>
                                          <m:ctrlPr>
                                            <a:rPr lang="fr-FR" sz="1200" i="1">
                                              <a:latin typeface="Cambria Math" panose="02040503050406030204" pitchFamily="18" charset="0"/>
                                              <a:ea typeface="Cambria Math" panose="02040503050406030204" pitchFamily="18" charset="0"/>
                                            </a:rPr>
                                          </m:ctrlPr>
                                        </m:sSubPr>
                                        <m:e>
                                          <m:r>
                                            <a:rPr lang="fr-FR" sz="1200" i="1">
                                              <a:latin typeface="Cambria Math" panose="02040503050406030204" pitchFamily="18" charset="0"/>
                                              <a:ea typeface="Cambria Math" panose="02040503050406030204" pitchFamily="18" charset="0"/>
                                            </a:rPr>
                                            <m:t>𝐷</m:t>
                                          </m:r>
                                        </m:e>
                                        <m:sub>
                                          <m:r>
                                            <a:rPr lang="fr-FR" sz="1200" i="1">
                                              <a:latin typeface="Cambria Math" panose="02040503050406030204" pitchFamily="18" charset="0"/>
                                              <a:ea typeface="Cambria Math" panose="02040503050406030204" pitchFamily="18" charset="0"/>
                                            </a:rPr>
                                            <m:t>𝑘</m:t>
                                          </m:r>
                                        </m:sub>
                                      </m:sSub>
                                      <m:sSub>
                                        <m:sSubPr>
                                          <m:ctrlPr>
                                            <a:rPr lang="fr-FR" sz="1200" i="1">
                                              <a:latin typeface="Cambria Math" panose="02040503050406030204" pitchFamily="18" charset="0"/>
                                              <a:ea typeface="Cambria Math" panose="02040503050406030204" pitchFamily="18" charset="0"/>
                                            </a:rPr>
                                          </m:ctrlPr>
                                        </m:sSubPr>
                                        <m:e>
                                          <m:r>
                                            <a:rPr lang="fr-FR" sz="1200" i="1">
                                              <a:latin typeface="Cambria Math" panose="02040503050406030204" pitchFamily="18" charset="0"/>
                                              <a:ea typeface="Cambria Math" panose="02040503050406030204" pitchFamily="18" charset="0"/>
                                            </a:rPr>
                                            <m:t>𝛼</m:t>
                                          </m:r>
                                        </m:e>
                                        <m:sub>
                                          <m:r>
                                            <a:rPr lang="fr-FR" sz="1200" i="1">
                                              <a:latin typeface="Cambria Math" panose="02040503050406030204" pitchFamily="18" charset="0"/>
                                              <a:ea typeface="Cambria Math" panose="02040503050406030204" pitchFamily="18" charset="0"/>
                                            </a:rPr>
                                            <m:t>𝑘</m:t>
                                          </m:r>
                                        </m:sub>
                                      </m:sSub>
                                    </m:e>
                                  </m:d>
                                </m:e>
                                <m:sup>
                                  <m:r>
                                    <a:rPr lang="fr-FR" sz="1200" i="1">
                                      <a:latin typeface="Cambria Math" panose="02040503050406030204" pitchFamily="18" charset="0"/>
                                      <a:ea typeface="Cambria Math" panose="02040503050406030204" pitchFamily="18" charset="0"/>
                                    </a:rPr>
                                    <m:t>2</m:t>
                                  </m:r>
                                </m:sup>
                              </m:sSup>
                            </m:e>
                          </m:nary>
                        </m:e>
                      </m:nary>
                    </m:oMath>
                  </m:oMathPara>
                </a14:m>
                <a:endParaRPr lang="fr-FR" sz="1200" dirty="0">
                  <a:ea typeface="Cambria Math" panose="02040503050406030204" pitchFamily="18" charset="0"/>
                </a:endParaRPr>
              </a:p>
              <a:p>
                <a:pPr>
                  <a:buClr>
                    <a:srgbClr val="00ADC6"/>
                  </a:buClr>
                  <a:buSzPct val="144000"/>
                </a:pPr>
                <a:br>
                  <a:rPr lang="fr-FR" dirty="0">
                    <a:ea typeface="Cambria Math" panose="02040503050406030204" pitchFamily="18" charset="0"/>
                  </a:rPr>
                </a:br>
                <a:endParaRPr lang="en-FR" dirty="0"/>
              </a:p>
            </p:txBody>
          </p:sp>
        </mc:Choice>
        <mc:Fallback>
          <p:sp>
            <p:nvSpPr>
              <p:cNvPr id="10" name="Rectangle 9">
                <a:extLst>
                  <a:ext uri="{FF2B5EF4-FFF2-40B4-BE49-F238E27FC236}">
                    <a16:creationId xmlns:a16="http://schemas.microsoft.com/office/drawing/2014/main" id="{46C880A3-B9BB-2F49-8D7C-FEA3D501C02B}"/>
                  </a:ext>
                </a:extLst>
              </p:cNvPr>
              <p:cNvSpPr>
                <a:spLocks noRot="1" noChangeAspect="1" noMove="1" noResize="1" noEditPoints="1" noAdjustHandles="1" noChangeArrowheads="1" noChangeShapeType="1" noTextEdit="1"/>
              </p:cNvSpPr>
              <p:nvPr/>
            </p:nvSpPr>
            <p:spPr>
              <a:xfrm>
                <a:off x="465079" y="861884"/>
                <a:ext cx="8213842" cy="3895682"/>
              </a:xfrm>
              <a:prstGeom prst="rect">
                <a:avLst/>
              </a:prstGeom>
              <a:blipFill>
                <a:blip r:embed="rId2"/>
                <a:stretch>
                  <a:fillRect b="-9091"/>
                </a:stretch>
              </a:blipFill>
            </p:spPr>
            <p:txBody>
              <a:bodyPr/>
              <a:lstStyle/>
              <a:p>
                <a:r>
                  <a:rPr lang="fr-FR">
                    <a:noFill/>
                  </a:rPr>
                  <a:t> </a:t>
                </a:r>
              </a:p>
            </p:txBody>
          </p:sp>
        </mc:Fallback>
      </mc:AlternateContent>
      <p:sp>
        <p:nvSpPr>
          <p:cNvPr id="8" name="TextBox 7">
            <a:extLst>
              <a:ext uri="{FF2B5EF4-FFF2-40B4-BE49-F238E27FC236}">
                <a16:creationId xmlns:a16="http://schemas.microsoft.com/office/drawing/2014/main" id="{82C159E2-5B19-C044-A4FB-822E894F5045}"/>
              </a:ext>
            </a:extLst>
          </p:cNvPr>
          <p:cNvSpPr txBox="1"/>
          <p:nvPr/>
        </p:nvSpPr>
        <p:spPr bwMode="auto">
          <a:xfrm>
            <a:off x="500253" y="4621437"/>
            <a:ext cx="4204677"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rtlCol="0" anchor="b">
            <a:spAutoFit/>
          </a:bodyPr>
          <a:lstStyle/>
          <a:p>
            <a:pPr eaLnBrk="1" hangingPunct="1"/>
            <a:r>
              <a:rPr lang="fr-FR" sz="900" dirty="0">
                <a:solidFill>
                  <a:srgbClr val="404040"/>
                </a:solidFill>
                <a:latin typeface="+mj-lt"/>
                <a:cs typeface="Arial" pitchFamily="34" charset="0"/>
              </a:rPr>
              <a:t>Paul H. C. </a:t>
            </a:r>
            <a:r>
              <a:rPr lang="fr-FR" sz="900" dirty="0" err="1">
                <a:solidFill>
                  <a:srgbClr val="404040"/>
                </a:solidFill>
                <a:latin typeface="+mj-lt"/>
                <a:cs typeface="Arial" pitchFamily="34" charset="0"/>
              </a:rPr>
              <a:t>Eilers</a:t>
            </a:r>
            <a:r>
              <a:rPr lang="fr-FR" sz="900" dirty="0">
                <a:solidFill>
                  <a:srgbClr val="404040"/>
                </a:solidFill>
                <a:latin typeface="+mj-lt"/>
                <a:cs typeface="Arial" pitchFamily="34" charset="0"/>
              </a:rPr>
              <a:t> and Brian D. Marx, </a:t>
            </a:r>
            <a:r>
              <a:rPr lang="fr-FR" sz="900" i="1" dirty="0">
                <a:solidFill>
                  <a:srgbClr val="404040"/>
                </a:solidFill>
                <a:latin typeface="+mj-lt"/>
                <a:cs typeface="Arial" pitchFamily="34" charset="0"/>
              </a:rPr>
              <a:t>Flexible </a:t>
            </a:r>
            <a:r>
              <a:rPr lang="fr-FR" sz="900" i="1" dirty="0" err="1">
                <a:solidFill>
                  <a:srgbClr val="404040"/>
                </a:solidFill>
                <a:latin typeface="+mj-lt"/>
                <a:cs typeface="Arial" pitchFamily="34" charset="0"/>
              </a:rPr>
              <a:t>Smoothing</a:t>
            </a:r>
            <a:r>
              <a:rPr lang="fr-FR" sz="900" i="1" dirty="0">
                <a:solidFill>
                  <a:srgbClr val="404040"/>
                </a:solidFill>
                <a:latin typeface="+mj-lt"/>
                <a:cs typeface="Arial" pitchFamily="34" charset="0"/>
              </a:rPr>
              <a:t> </a:t>
            </a:r>
            <a:r>
              <a:rPr lang="fr-FR" sz="900" i="1" dirty="0" err="1">
                <a:solidFill>
                  <a:srgbClr val="404040"/>
                </a:solidFill>
                <a:latin typeface="+mj-lt"/>
                <a:cs typeface="Arial" pitchFamily="34" charset="0"/>
              </a:rPr>
              <a:t>with</a:t>
            </a:r>
            <a:r>
              <a:rPr lang="fr-FR" sz="900" i="1" dirty="0">
                <a:solidFill>
                  <a:srgbClr val="404040"/>
                </a:solidFill>
                <a:latin typeface="+mj-lt"/>
                <a:cs typeface="Arial" pitchFamily="34" charset="0"/>
              </a:rPr>
              <a:t> B-Splines and Penalties</a:t>
            </a:r>
            <a:r>
              <a:rPr lang="fr-FR" sz="900" dirty="0">
                <a:solidFill>
                  <a:srgbClr val="404040"/>
                </a:solidFill>
                <a:latin typeface="+mj-lt"/>
                <a:cs typeface="Arial" pitchFamily="34" charset="0"/>
              </a:rPr>
              <a:t>, 1996</a:t>
            </a:r>
          </a:p>
        </p:txBody>
      </p:sp>
      <p:pic>
        <p:nvPicPr>
          <p:cNvPr id="14" name="Picture 13" descr="B-Splines">
            <a:extLst>
              <a:ext uri="{FF2B5EF4-FFF2-40B4-BE49-F238E27FC236}">
                <a16:creationId xmlns:a16="http://schemas.microsoft.com/office/drawing/2014/main" id="{0CC157FF-F43D-9548-AB41-8B4D9D6E9E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24138" y="1120457"/>
            <a:ext cx="4961584" cy="1104920"/>
          </a:xfrm>
          <a:prstGeom prst="rect">
            <a:avLst/>
          </a:prstGeom>
        </p:spPr>
      </p:pic>
    </p:spTree>
    <p:extLst>
      <p:ext uri="{BB962C8B-B14F-4D97-AF65-F5344CB8AC3E}">
        <p14:creationId xmlns:p14="http://schemas.microsoft.com/office/powerpoint/2010/main" val="34233624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9FD9B4"/>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674986F-CC18-45BD-9CBA-A44A3FE00672}"/>
              </a:ext>
            </a:extLst>
          </p:cNvPr>
          <p:cNvSpPr>
            <a:spLocks noGrp="1"/>
          </p:cNvSpPr>
          <p:nvPr>
            <p:ph sz="quarter" idx="11"/>
          </p:nvPr>
        </p:nvSpPr>
        <p:spPr>
          <a:xfrm>
            <a:off x="2647950" y="635365"/>
            <a:ext cx="3848100" cy="3871913"/>
          </a:xfrm>
        </p:spPr>
        <p:txBody>
          <a:bodyPr/>
          <a:lstStyle/>
          <a:p>
            <a:r>
              <a:rPr lang="en-US" dirty="0"/>
              <a:t>2</a:t>
            </a:r>
            <a:endParaRPr lang="fr-FR" dirty="0"/>
          </a:p>
        </p:txBody>
      </p:sp>
      <p:sp>
        <p:nvSpPr>
          <p:cNvPr id="3" name="Content Placeholder 2">
            <a:extLst>
              <a:ext uri="{FF2B5EF4-FFF2-40B4-BE49-F238E27FC236}">
                <a16:creationId xmlns:a16="http://schemas.microsoft.com/office/drawing/2014/main" id="{CA604E03-669C-49B4-A7C5-5D53995983FC}"/>
              </a:ext>
            </a:extLst>
          </p:cNvPr>
          <p:cNvSpPr>
            <a:spLocks noGrp="1"/>
          </p:cNvSpPr>
          <p:nvPr>
            <p:ph sz="quarter" idx="10"/>
          </p:nvPr>
        </p:nvSpPr>
        <p:spPr/>
        <p:txBody>
          <a:bodyPr/>
          <a:lstStyle/>
          <a:p>
            <a:r>
              <a:rPr lang="fr-FR" b="1" dirty="0">
                <a:solidFill>
                  <a:schemeClr val="bg1"/>
                </a:solidFill>
              </a:rPr>
              <a:t>Fit des données</a:t>
            </a:r>
          </a:p>
        </p:txBody>
      </p:sp>
    </p:spTree>
    <p:extLst>
      <p:ext uri="{BB962C8B-B14F-4D97-AF65-F5344CB8AC3E}">
        <p14:creationId xmlns:p14="http://schemas.microsoft.com/office/powerpoint/2010/main" val="592926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229D2F9-0C35-AC4E-B0FD-879BB24D0B07}"/>
              </a:ext>
            </a:extLst>
          </p:cNvPr>
          <p:cNvSpPr>
            <a:spLocks noGrp="1"/>
          </p:cNvSpPr>
          <p:nvPr>
            <p:ph type="dt" sz="half" idx="10"/>
          </p:nvPr>
        </p:nvSpPr>
        <p:spPr/>
        <p:txBody>
          <a:bodyPr/>
          <a:lstStyle/>
          <a:p>
            <a:r>
              <a:rPr lang="en-US" noProof="0" dirty="0"/>
              <a:t>SSE Model  | April 2020</a:t>
            </a:r>
          </a:p>
        </p:txBody>
      </p:sp>
      <p:sp>
        <p:nvSpPr>
          <p:cNvPr id="4" name="Footer Placeholder 3">
            <a:extLst>
              <a:ext uri="{FF2B5EF4-FFF2-40B4-BE49-F238E27FC236}">
                <a16:creationId xmlns:a16="http://schemas.microsoft.com/office/drawing/2014/main" id="{68DBBDD6-8FD2-F249-83F7-79A460F24719}"/>
              </a:ext>
            </a:extLst>
          </p:cNvPr>
          <p:cNvSpPr>
            <a:spLocks noGrp="1"/>
          </p:cNvSpPr>
          <p:nvPr>
            <p:ph type="ftr" sz="quarter" idx="11"/>
          </p:nvPr>
        </p:nvSpPr>
        <p:spPr/>
        <p:txBody>
          <a:bodyPr/>
          <a:lstStyle/>
          <a:p>
            <a:r>
              <a:rPr lang="en-US" noProof="0"/>
              <a:t>CONFIDENTIALITY LEVEL</a:t>
            </a:r>
            <a:endParaRPr lang="en-US" noProof="0" dirty="0"/>
          </a:p>
        </p:txBody>
      </p:sp>
      <p:sp>
        <p:nvSpPr>
          <p:cNvPr id="6" name="Title 5">
            <a:extLst>
              <a:ext uri="{FF2B5EF4-FFF2-40B4-BE49-F238E27FC236}">
                <a16:creationId xmlns:a16="http://schemas.microsoft.com/office/drawing/2014/main" id="{09B568E6-B289-8A40-966C-F5E38271F95A}"/>
              </a:ext>
            </a:extLst>
          </p:cNvPr>
          <p:cNvSpPr>
            <a:spLocks noGrp="1"/>
          </p:cNvSpPr>
          <p:nvPr>
            <p:ph type="title"/>
          </p:nvPr>
        </p:nvSpPr>
        <p:spPr/>
        <p:txBody>
          <a:bodyPr/>
          <a:lstStyle/>
          <a:p>
            <a:r>
              <a:rPr lang="fr-FR" dirty="0"/>
              <a:t>Fit des données</a:t>
            </a:r>
          </a:p>
        </p:txBody>
      </p:sp>
      <p:sp>
        <p:nvSpPr>
          <p:cNvPr id="7" name="Text Placeholder 6">
            <a:extLst>
              <a:ext uri="{FF2B5EF4-FFF2-40B4-BE49-F238E27FC236}">
                <a16:creationId xmlns:a16="http://schemas.microsoft.com/office/drawing/2014/main" id="{E624C666-72B4-694D-8CCD-AEF4B0AA1646}"/>
              </a:ext>
            </a:extLst>
          </p:cNvPr>
          <p:cNvSpPr>
            <a:spLocks noGrp="1"/>
          </p:cNvSpPr>
          <p:nvPr>
            <p:ph type="body" sz="quarter" idx="12"/>
          </p:nvPr>
        </p:nvSpPr>
        <p:spPr/>
        <p:txBody>
          <a:bodyPr/>
          <a:lstStyle/>
          <a:p>
            <a:r>
              <a:rPr lang="en-FR" dirty="0"/>
              <a:t>Taux de mortalité fittés</a:t>
            </a:r>
          </a:p>
        </p:txBody>
      </p:sp>
      <p:pic>
        <p:nvPicPr>
          <p:cNvPr id="8" name="Picture 7" descr="A picture containing drawing&#10;&#10;Description automatically generated">
            <a:extLst>
              <a:ext uri="{FF2B5EF4-FFF2-40B4-BE49-F238E27FC236}">
                <a16:creationId xmlns:a16="http://schemas.microsoft.com/office/drawing/2014/main" id="{9A4AB4E5-9715-4142-96A2-3FE44FAA05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23718" y="1455344"/>
            <a:ext cx="596317" cy="596317"/>
          </a:xfrm>
          <a:prstGeom prst="rect">
            <a:avLst/>
          </a:prstGeom>
        </p:spPr>
      </p:pic>
      <p:pic>
        <p:nvPicPr>
          <p:cNvPr id="2" name="Picture 1">
            <a:extLst>
              <a:ext uri="{FF2B5EF4-FFF2-40B4-BE49-F238E27FC236}">
                <a16:creationId xmlns:a16="http://schemas.microsoft.com/office/drawing/2014/main" id="{12DBFE0A-FB92-6646-8BEB-B4C811AF5BB7}"/>
              </a:ext>
            </a:extLst>
          </p:cNvPr>
          <p:cNvPicPr>
            <a:picLocks noChangeAspect="1"/>
          </p:cNvPicPr>
          <p:nvPr/>
        </p:nvPicPr>
        <p:blipFill>
          <a:blip r:embed="rId4"/>
          <a:stretch>
            <a:fillRect/>
          </a:stretch>
        </p:blipFill>
        <p:spPr>
          <a:xfrm>
            <a:off x="3333508" y="2928490"/>
            <a:ext cx="5388212" cy="1688429"/>
          </a:xfrm>
          <a:prstGeom prst="rect">
            <a:avLst/>
          </a:prstGeom>
        </p:spPr>
      </p:pic>
      <p:pic>
        <p:nvPicPr>
          <p:cNvPr id="12" name="Picture 11">
            <a:extLst>
              <a:ext uri="{FF2B5EF4-FFF2-40B4-BE49-F238E27FC236}">
                <a16:creationId xmlns:a16="http://schemas.microsoft.com/office/drawing/2014/main" id="{2D300B5F-E8A2-354B-9330-AB297E77F554}"/>
              </a:ext>
            </a:extLst>
          </p:cNvPr>
          <p:cNvPicPr>
            <a:picLocks noChangeAspect="1"/>
          </p:cNvPicPr>
          <p:nvPr/>
        </p:nvPicPr>
        <p:blipFill>
          <a:blip r:embed="rId5"/>
          <a:stretch>
            <a:fillRect/>
          </a:stretch>
        </p:blipFill>
        <p:spPr>
          <a:xfrm>
            <a:off x="3333507" y="870155"/>
            <a:ext cx="5391587" cy="1803117"/>
          </a:xfrm>
          <a:prstGeom prst="rect">
            <a:avLst/>
          </a:prstGeom>
        </p:spPr>
      </p:pic>
      <p:pic>
        <p:nvPicPr>
          <p:cNvPr id="13" name="Picture 12" descr="A picture containing graphics, umbrella, drawing&#10;&#10;Description automatically generated">
            <a:extLst>
              <a:ext uri="{FF2B5EF4-FFF2-40B4-BE49-F238E27FC236}">
                <a16:creationId xmlns:a16="http://schemas.microsoft.com/office/drawing/2014/main" id="{28AED721-66A8-894C-94FE-E24F1443567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433872" y="3517764"/>
            <a:ext cx="563791" cy="563791"/>
          </a:xfrm>
          <a:prstGeom prst="rect">
            <a:avLst/>
          </a:prstGeom>
        </p:spPr>
      </p:pic>
      <p:sp>
        <p:nvSpPr>
          <p:cNvPr id="15" name="TextBox 14">
            <a:extLst>
              <a:ext uri="{FF2B5EF4-FFF2-40B4-BE49-F238E27FC236}">
                <a16:creationId xmlns:a16="http://schemas.microsoft.com/office/drawing/2014/main" id="{02F88FBB-E71A-2F4B-8DB5-A5E3E9677709}"/>
              </a:ext>
            </a:extLst>
          </p:cNvPr>
          <p:cNvSpPr txBox="1"/>
          <p:nvPr/>
        </p:nvSpPr>
        <p:spPr bwMode="auto">
          <a:xfrm>
            <a:off x="476786" y="1261061"/>
            <a:ext cx="1633460" cy="984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rtlCol="0" anchor="b">
            <a:spAutoFit/>
          </a:bodyPr>
          <a:lstStyle/>
          <a:p>
            <a:pPr algn="ctr" eaLnBrk="1" hangingPunct="1"/>
            <a:r>
              <a:rPr lang="fr-FR" sz="3600" b="1" dirty="0">
                <a:solidFill>
                  <a:srgbClr val="00AEC6"/>
                </a:solidFill>
                <a:latin typeface="+mj-lt"/>
                <a:cs typeface="Arial" pitchFamily="34" charset="0"/>
              </a:rPr>
              <a:t>FRANCE</a:t>
            </a:r>
          </a:p>
          <a:p>
            <a:pPr eaLnBrk="1" hangingPunct="1"/>
            <a:r>
              <a:rPr lang="fr-FR" sz="2800" b="1" dirty="0">
                <a:solidFill>
                  <a:srgbClr val="9FD9B4"/>
                </a:solidFill>
                <a:latin typeface="+mj-lt"/>
                <a:cs typeface="Arial" pitchFamily="34" charset="0"/>
              </a:rPr>
              <a:t>1960-1990</a:t>
            </a:r>
          </a:p>
        </p:txBody>
      </p:sp>
      <p:sp>
        <p:nvSpPr>
          <p:cNvPr id="18" name="TextBox 17">
            <a:extLst>
              <a:ext uri="{FF2B5EF4-FFF2-40B4-BE49-F238E27FC236}">
                <a16:creationId xmlns:a16="http://schemas.microsoft.com/office/drawing/2014/main" id="{1B1DEB8F-10F9-8542-A665-F1B61C4FE17A}"/>
              </a:ext>
            </a:extLst>
          </p:cNvPr>
          <p:cNvSpPr txBox="1"/>
          <p:nvPr/>
        </p:nvSpPr>
        <p:spPr bwMode="auto">
          <a:xfrm>
            <a:off x="594606" y="3311039"/>
            <a:ext cx="1397819"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rtlCol="0" anchor="b">
            <a:spAutoFit/>
          </a:bodyPr>
          <a:lstStyle/>
          <a:p>
            <a:pPr algn="ctr" eaLnBrk="1" hangingPunct="1"/>
            <a:r>
              <a:rPr lang="fr-FR" sz="3600" b="1" dirty="0">
                <a:solidFill>
                  <a:srgbClr val="00AEC6"/>
                </a:solidFill>
                <a:latin typeface="+mj-lt"/>
                <a:cs typeface="Arial" pitchFamily="34" charset="0"/>
              </a:rPr>
              <a:t>CHILI</a:t>
            </a:r>
          </a:p>
          <a:p>
            <a:pPr algn="ctr" eaLnBrk="1" hangingPunct="1"/>
            <a:r>
              <a:rPr lang="fr-FR" sz="2400" b="1" dirty="0">
                <a:solidFill>
                  <a:srgbClr val="9FD9B4"/>
                </a:solidFill>
                <a:latin typeface="+mj-lt"/>
                <a:cs typeface="Arial" pitchFamily="34" charset="0"/>
              </a:rPr>
              <a:t>1992-2007</a:t>
            </a:r>
          </a:p>
        </p:txBody>
      </p:sp>
      <p:sp>
        <p:nvSpPr>
          <p:cNvPr id="5" name="TextBox 4">
            <a:extLst>
              <a:ext uri="{FF2B5EF4-FFF2-40B4-BE49-F238E27FC236}">
                <a16:creationId xmlns:a16="http://schemas.microsoft.com/office/drawing/2014/main" id="{1688DCB6-8FE9-DB49-8300-2D29A403C419}"/>
              </a:ext>
            </a:extLst>
          </p:cNvPr>
          <p:cNvSpPr txBox="1"/>
          <p:nvPr/>
        </p:nvSpPr>
        <p:spPr bwMode="auto">
          <a:xfrm>
            <a:off x="304800" y="4672891"/>
            <a:ext cx="580287"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rtlCol="0" anchor="b">
            <a:spAutoFit/>
          </a:bodyPr>
          <a:lstStyle/>
          <a:p>
            <a:pPr eaLnBrk="1" hangingPunct="1"/>
            <a:r>
              <a:rPr lang="fr-FR" sz="800" i="1" dirty="0">
                <a:solidFill>
                  <a:schemeClr val="tx1">
                    <a:lumMod val="50000"/>
                    <a:lumOff val="50000"/>
                  </a:schemeClr>
                </a:solidFill>
                <a:latin typeface="+mj-lt"/>
                <a:cs typeface="Arial" pitchFamily="34" charset="0"/>
              </a:rPr>
              <a:t>Données HMD</a:t>
            </a:r>
          </a:p>
        </p:txBody>
      </p:sp>
    </p:spTree>
    <p:extLst>
      <p:ext uri="{BB962C8B-B14F-4D97-AF65-F5344CB8AC3E}">
        <p14:creationId xmlns:p14="http://schemas.microsoft.com/office/powerpoint/2010/main" val="22336641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56914E5-23D6-BB4A-A2CF-B7EE5E5297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98358" y="856347"/>
            <a:ext cx="6611642" cy="3966985"/>
          </a:xfrm>
          <a:prstGeom prst="rect">
            <a:avLst/>
          </a:prstGeom>
        </p:spPr>
      </p:pic>
      <p:sp>
        <p:nvSpPr>
          <p:cNvPr id="3" name="Date Placeholder 2">
            <a:extLst>
              <a:ext uri="{FF2B5EF4-FFF2-40B4-BE49-F238E27FC236}">
                <a16:creationId xmlns:a16="http://schemas.microsoft.com/office/drawing/2014/main" id="{3229D2F9-0C35-AC4E-B0FD-879BB24D0B07}"/>
              </a:ext>
            </a:extLst>
          </p:cNvPr>
          <p:cNvSpPr>
            <a:spLocks noGrp="1"/>
          </p:cNvSpPr>
          <p:nvPr>
            <p:ph type="dt" sz="half" idx="10"/>
          </p:nvPr>
        </p:nvSpPr>
        <p:spPr/>
        <p:txBody>
          <a:bodyPr/>
          <a:lstStyle/>
          <a:p>
            <a:r>
              <a:rPr lang="en-US" noProof="0" dirty="0"/>
              <a:t>SSE Model  | April 2020</a:t>
            </a:r>
          </a:p>
        </p:txBody>
      </p:sp>
      <p:sp>
        <p:nvSpPr>
          <p:cNvPr id="4" name="Footer Placeholder 3">
            <a:extLst>
              <a:ext uri="{FF2B5EF4-FFF2-40B4-BE49-F238E27FC236}">
                <a16:creationId xmlns:a16="http://schemas.microsoft.com/office/drawing/2014/main" id="{68DBBDD6-8FD2-F249-83F7-79A460F24719}"/>
              </a:ext>
            </a:extLst>
          </p:cNvPr>
          <p:cNvSpPr>
            <a:spLocks noGrp="1"/>
          </p:cNvSpPr>
          <p:nvPr>
            <p:ph type="ftr" sz="quarter" idx="11"/>
          </p:nvPr>
        </p:nvSpPr>
        <p:spPr/>
        <p:txBody>
          <a:bodyPr/>
          <a:lstStyle/>
          <a:p>
            <a:r>
              <a:rPr lang="en-US" noProof="0"/>
              <a:t>CONFIDENTIALITY LEVEL</a:t>
            </a:r>
            <a:endParaRPr lang="en-US" noProof="0" dirty="0"/>
          </a:p>
        </p:txBody>
      </p:sp>
      <p:sp>
        <p:nvSpPr>
          <p:cNvPr id="6" name="Title 5">
            <a:extLst>
              <a:ext uri="{FF2B5EF4-FFF2-40B4-BE49-F238E27FC236}">
                <a16:creationId xmlns:a16="http://schemas.microsoft.com/office/drawing/2014/main" id="{09B568E6-B289-8A40-966C-F5E38271F95A}"/>
              </a:ext>
            </a:extLst>
          </p:cNvPr>
          <p:cNvSpPr>
            <a:spLocks noGrp="1"/>
          </p:cNvSpPr>
          <p:nvPr>
            <p:ph type="title"/>
          </p:nvPr>
        </p:nvSpPr>
        <p:spPr/>
        <p:txBody>
          <a:bodyPr/>
          <a:lstStyle/>
          <a:p>
            <a:r>
              <a:rPr lang="fr-FR" dirty="0"/>
              <a:t>Fit des données</a:t>
            </a:r>
          </a:p>
        </p:txBody>
      </p:sp>
      <p:pic>
        <p:nvPicPr>
          <p:cNvPr id="12" name="Picture 11" descr="A picture containing drawing&#10;&#10;Description automatically generated">
            <a:extLst>
              <a:ext uri="{FF2B5EF4-FFF2-40B4-BE49-F238E27FC236}">
                <a16:creationId xmlns:a16="http://schemas.microsoft.com/office/drawing/2014/main" id="{900543DF-41AF-D048-BEEB-C4329516D28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7892" y="940378"/>
            <a:ext cx="698500" cy="698500"/>
          </a:xfrm>
          <a:prstGeom prst="rect">
            <a:avLst/>
          </a:prstGeom>
        </p:spPr>
      </p:pic>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4C9C37CD-F203-5A4B-BF92-FA03F9C0288E}"/>
                  </a:ext>
                </a:extLst>
              </p:cNvPr>
              <p:cNvSpPr/>
              <p:nvPr/>
            </p:nvSpPr>
            <p:spPr>
              <a:xfrm>
                <a:off x="500253" y="1785450"/>
                <a:ext cx="1573779" cy="2951129"/>
              </a:xfrm>
              <a:prstGeom prst="rect">
                <a:avLst/>
              </a:prstGeom>
              <a:noFill/>
              <a:ln w="28575">
                <a:noFill/>
                <a:extLst>
                  <a:ext uri="{C807C97D-BFC1-408E-A445-0C87EB9F89A2}">
                    <ask:lineSketchStyleProps xmlns:ask="http://schemas.microsoft.com/office/drawing/2018/sketchyshapes" sd="1219033472">
                      <a:custGeom>
                        <a:avLst/>
                        <a:gdLst>
                          <a:gd name="connsiteX0" fmla="*/ 0 w 2280195"/>
                          <a:gd name="connsiteY0" fmla="*/ 0 h 954107"/>
                          <a:gd name="connsiteX1" fmla="*/ 547247 w 2280195"/>
                          <a:gd name="connsiteY1" fmla="*/ 0 h 954107"/>
                          <a:gd name="connsiteX2" fmla="*/ 1117296 w 2280195"/>
                          <a:gd name="connsiteY2" fmla="*/ 0 h 954107"/>
                          <a:gd name="connsiteX3" fmla="*/ 1710146 w 2280195"/>
                          <a:gd name="connsiteY3" fmla="*/ 0 h 954107"/>
                          <a:gd name="connsiteX4" fmla="*/ 2280195 w 2280195"/>
                          <a:gd name="connsiteY4" fmla="*/ 0 h 954107"/>
                          <a:gd name="connsiteX5" fmla="*/ 2280195 w 2280195"/>
                          <a:gd name="connsiteY5" fmla="*/ 486595 h 954107"/>
                          <a:gd name="connsiteX6" fmla="*/ 2280195 w 2280195"/>
                          <a:gd name="connsiteY6" fmla="*/ 954107 h 954107"/>
                          <a:gd name="connsiteX7" fmla="*/ 1664542 w 2280195"/>
                          <a:gd name="connsiteY7" fmla="*/ 954107 h 954107"/>
                          <a:gd name="connsiteX8" fmla="*/ 1048890 w 2280195"/>
                          <a:gd name="connsiteY8" fmla="*/ 954107 h 954107"/>
                          <a:gd name="connsiteX9" fmla="*/ 0 w 2280195"/>
                          <a:gd name="connsiteY9" fmla="*/ 954107 h 954107"/>
                          <a:gd name="connsiteX10" fmla="*/ 0 w 2280195"/>
                          <a:gd name="connsiteY10" fmla="*/ 486595 h 954107"/>
                          <a:gd name="connsiteX11" fmla="*/ 0 w 2280195"/>
                          <a:gd name="connsiteY11" fmla="*/ 0 h 954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80195" h="954107" fill="none" extrusionOk="0">
                            <a:moveTo>
                              <a:pt x="0" y="0"/>
                            </a:moveTo>
                            <a:cubicBezTo>
                              <a:pt x="114026" y="-574"/>
                              <a:pt x="355466" y="-137"/>
                              <a:pt x="547247" y="0"/>
                            </a:cubicBezTo>
                            <a:cubicBezTo>
                              <a:pt x="739028" y="137"/>
                              <a:pt x="992152" y="-26843"/>
                              <a:pt x="1117296" y="0"/>
                            </a:cubicBezTo>
                            <a:cubicBezTo>
                              <a:pt x="1242440" y="26843"/>
                              <a:pt x="1422124" y="21782"/>
                              <a:pt x="1710146" y="0"/>
                            </a:cubicBezTo>
                            <a:cubicBezTo>
                              <a:pt x="1998168" y="-21782"/>
                              <a:pt x="2032883" y="12608"/>
                              <a:pt x="2280195" y="0"/>
                            </a:cubicBezTo>
                            <a:cubicBezTo>
                              <a:pt x="2257001" y="178188"/>
                              <a:pt x="2271756" y="344448"/>
                              <a:pt x="2280195" y="486595"/>
                            </a:cubicBezTo>
                            <a:cubicBezTo>
                              <a:pt x="2288634" y="628742"/>
                              <a:pt x="2261384" y="827072"/>
                              <a:pt x="2280195" y="954107"/>
                            </a:cubicBezTo>
                            <a:cubicBezTo>
                              <a:pt x="2140650" y="967068"/>
                              <a:pt x="1816154" y="954855"/>
                              <a:pt x="1664542" y="954107"/>
                            </a:cubicBezTo>
                            <a:cubicBezTo>
                              <a:pt x="1512930" y="953359"/>
                              <a:pt x="1329468" y="980791"/>
                              <a:pt x="1048890" y="954107"/>
                            </a:cubicBezTo>
                            <a:cubicBezTo>
                              <a:pt x="768312" y="927423"/>
                              <a:pt x="435232" y="973830"/>
                              <a:pt x="0" y="954107"/>
                            </a:cubicBezTo>
                            <a:cubicBezTo>
                              <a:pt x="8687" y="777884"/>
                              <a:pt x="4950" y="642840"/>
                              <a:pt x="0" y="486595"/>
                            </a:cubicBezTo>
                            <a:cubicBezTo>
                              <a:pt x="-4950" y="330350"/>
                              <a:pt x="-7980" y="224429"/>
                              <a:pt x="0" y="0"/>
                            </a:cubicBezTo>
                            <a:close/>
                          </a:path>
                          <a:path w="2280195" h="954107" stroke="0" extrusionOk="0">
                            <a:moveTo>
                              <a:pt x="0" y="0"/>
                            </a:moveTo>
                            <a:cubicBezTo>
                              <a:pt x="127334" y="16257"/>
                              <a:pt x="345675" y="2064"/>
                              <a:pt x="547247" y="0"/>
                            </a:cubicBezTo>
                            <a:cubicBezTo>
                              <a:pt x="748819" y="-2064"/>
                              <a:pt x="806852" y="22068"/>
                              <a:pt x="1048890" y="0"/>
                            </a:cubicBezTo>
                            <a:cubicBezTo>
                              <a:pt x="1290928" y="-22068"/>
                              <a:pt x="1491392" y="-21750"/>
                              <a:pt x="1664542" y="0"/>
                            </a:cubicBezTo>
                            <a:cubicBezTo>
                              <a:pt x="1837692" y="21750"/>
                              <a:pt x="2006366" y="8233"/>
                              <a:pt x="2280195" y="0"/>
                            </a:cubicBezTo>
                            <a:cubicBezTo>
                              <a:pt x="2271852" y="137025"/>
                              <a:pt x="2289964" y="343760"/>
                              <a:pt x="2280195" y="467512"/>
                            </a:cubicBezTo>
                            <a:cubicBezTo>
                              <a:pt x="2270426" y="591264"/>
                              <a:pt x="2281434" y="812798"/>
                              <a:pt x="2280195" y="954107"/>
                            </a:cubicBezTo>
                            <a:cubicBezTo>
                              <a:pt x="2126677" y="947673"/>
                              <a:pt x="1827346" y="932050"/>
                              <a:pt x="1710146" y="954107"/>
                            </a:cubicBezTo>
                            <a:cubicBezTo>
                              <a:pt x="1592946" y="976164"/>
                              <a:pt x="1276853" y="941149"/>
                              <a:pt x="1094494" y="954107"/>
                            </a:cubicBezTo>
                            <a:cubicBezTo>
                              <a:pt x="912135" y="967065"/>
                              <a:pt x="774691" y="978997"/>
                              <a:pt x="592851" y="954107"/>
                            </a:cubicBezTo>
                            <a:cubicBezTo>
                              <a:pt x="411011" y="929217"/>
                              <a:pt x="187835" y="963108"/>
                              <a:pt x="0" y="954107"/>
                            </a:cubicBezTo>
                            <a:cubicBezTo>
                              <a:pt x="-20120" y="772095"/>
                              <a:pt x="-22394" y="690697"/>
                              <a:pt x="0" y="477054"/>
                            </a:cubicBezTo>
                            <a:cubicBezTo>
                              <a:pt x="22394" y="263411"/>
                              <a:pt x="2547" y="143482"/>
                              <a:pt x="0" y="0"/>
                            </a:cubicBezTo>
                            <a:close/>
                          </a:path>
                        </a:pathLst>
                      </a:custGeom>
                      <ask:type>
                        <ask:lineSketchNone/>
                      </ask:type>
                    </ask:lineSketchStyleProps>
                  </a:ext>
                </a:extLst>
              </a:ln>
            </p:spPr>
            <p:txBody>
              <a:bodyPr wrap="square">
                <a:spAutoFit/>
              </a:bodyPr>
              <a:lstStyle/>
              <a:p>
                <a:pPr algn="just">
                  <a:buClr>
                    <a:srgbClr val="00ADC6"/>
                  </a:buClr>
                  <a:buSzPct val="144000"/>
                </a:pPr>
                <a:r>
                  <a:rPr lang="fr-FR" sz="1000" dirty="0">
                    <a:ea typeface="Cambria Math" panose="02040503050406030204" pitchFamily="18" charset="0"/>
                  </a:rPr>
                  <a:t>Coefficients </a:t>
                </a:r>
                <a14:m>
                  <m:oMath xmlns:m="http://schemas.openxmlformats.org/officeDocument/2006/math">
                    <m:sSub>
                      <m:sSubPr>
                        <m:ctrlPr>
                          <a:rPr lang="fr-FR" sz="1000" i="1">
                            <a:latin typeface="Cambria Math" panose="02040503050406030204" pitchFamily="18" charset="0"/>
                            <a:ea typeface="Cambria Math" panose="02040503050406030204" pitchFamily="18" charset="0"/>
                          </a:rPr>
                        </m:ctrlPr>
                      </m:sSubPr>
                      <m:e>
                        <m:r>
                          <a:rPr lang="fr-FR" sz="1000" i="1">
                            <a:latin typeface="Cambria Math" panose="02040503050406030204" pitchFamily="18" charset="0"/>
                            <a:ea typeface="Cambria Math" panose="02040503050406030204" pitchFamily="18" charset="0"/>
                          </a:rPr>
                          <m:t>𝛼</m:t>
                        </m:r>
                      </m:e>
                      <m:sub>
                        <m:r>
                          <a:rPr lang="fr-FR" sz="1000" i="1">
                            <a:latin typeface="Cambria Math" panose="02040503050406030204" pitchFamily="18" charset="0"/>
                            <a:ea typeface="Cambria Math" panose="02040503050406030204" pitchFamily="18" charset="0"/>
                          </a:rPr>
                          <m:t>𝑗𝑘</m:t>
                        </m:r>
                      </m:sub>
                    </m:sSub>
                  </m:oMath>
                </a14:m>
                <a:r>
                  <a:rPr lang="fr-FR" sz="1000" dirty="0">
                    <a:ea typeface="Cambria Math" panose="02040503050406030204" pitchFamily="18" charset="0"/>
                  </a:rPr>
                  <a:t> estimés pour les Femmes (en haut) et les Hommes (en bas), groupés par composantes.</a:t>
                </a:r>
                <a:endParaRPr lang="en-FR" sz="1000" dirty="0"/>
              </a:p>
              <a:p>
                <a:pPr algn="just">
                  <a:buClr>
                    <a:srgbClr val="00ADC6"/>
                  </a:buClr>
                  <a:buSzPct val="144000"/>
                </a:pPr>
                <a:endParaRPr lang="en-FR" sz="1000" dirty="0">
                  <a:solidFill>
                    <a:schemeClr val="tx1"/>
                  </a:solidFill>
                  <a:latin typeface="+mn-lt"/>
                </a:endParaRPr>
              </a:p>
              <a:p>
                <a:pPr algn="just">
                  <a:buClr>
                    <a:srgbClr val="00ADC6"/>
                  </a:buClr>
                  <a:buSzPct val="144000"/>
                </a:pPr>
                <a:r>
                  <a:rPr lang="en-FR" sz="1000" dirty="0">
                    <a:solidFill>
                      <a:schemeClr val="tx1"/>
                    </a:solidFill>
                    <a:latin typeface="+mn-lt"/>
                  </a:rPr>
                  <a:t>Les coefficients à droite sont représentés avec en abscisses les périodes et en ordonnées la valeur montant des coefficients. </a:t>
                </a:r>
                <a:r>
                  <a:rPr lang="en-FR" sz="1000" dirty="0">
                    <a:latin typeface="+mn-lt"/>
                  </a:rPr>
                  <a:t>Ils varient selon la période mais ne sont pas dépendant de l’âge. Pour une composante : (</a:t>
                </a:r>
                <a14:m>
                  <m:oMath xmlns:m="http://schemas.openxmlformats.org/officeDocument/2006/math">
                    <m:sSub>
                      <m:sSubPr>
                        <m:ctrlPr>
                          <a:rPr lang="fr-FR" sz="1000" i="1">
                            <a:latin typeface="Cambria Math" panose="02040503050406030204" pitchFamily="18" charset="0"/>
                            <a:ea typeface="Cambria Math" panose="02040503050406030204" pitchFamily="18" charset="0"/>
                          </a:rPr>
                        </m:ctrlPr>
                      </m:sSubPr>
                      <m:e>
                        <m:r>
                          <a:rPr lang="fr-FR" sz="1000" i="1">
                            <a:latin typeface="Cambria Math" panose="02040503050406030204" pitchFamily="18" charset="0"/>
                            <a:ea typeface="Cambria Math" panose="02040503050406030204" pitchFamily="18" charset="0"/>
                          </a:rPr>
                          <m:t>𝛾</m:t>
                        </m:r>
                      </m:e>
                      <m:sub>
                        <m:r>
                          <a:rPr lang="fr-FR" sz="1000" i="1">
                            <a:latin typeface="Cambria Math" panose="02040503050406030204" pitchFamily="18" charset="0"/>
                            <a:ea typeface="Cambria Math" panose="02040503050406030204" pitchFamily="18" charset="0"/>
                          </a:rPr>
                          <m:t>𝑖𝑘</m:t>
                        </m:r>
                      </m:sub>
                    </m:sSub>
                    <m:r>
                      <a:rPr lang="fr-FR" sz="1000" i="1">
                        <a:latin typeface="Cambria Math" panose="02040503050406030204" pitchFamily="18" charset="0"/>
                        <a:ea typeface="Cambria Math" panose="02040503050406030204" pitchFamily="18" charset="0"/>
                      </a:rPr>
                      <m:t>=</m:t>
                    </m:r>
                    <m:r>
                      <m:rPr>
                        <m:sty m:val="p"/>
                      </m:rPr>
                      <a:rPr lang="fr-FR" sz="1000">
                        <a:latin typeface="Cambria Math" panose="02040503050406030204" pitchFamily="18" charset="0"/>
                        <a:ea typeface="Cambria Math" panose="02040503050406030204" pitchFamily="18" charset="0"/>
                      </a:rPr>
                      <m:t>exp</m:t>
                    </m:r>
                    <m:r>
                      <a:rPr lang="fr-FR" sz="1000" i="1">
                        <a:latin typeface="Cambria Math" panose="02040503050406030204" pitchFamily="18" charset="0"/>
                        <a:ea typeface="Cambria Math" panose="02040503050406030204" pitchFamily="18" charset="0"/>
                      </a:rPr>
                      <m:t>⁡</m:t>
                    </m:r>
                    <m:d>
                      <m:dPr>
                        <m:ctrlPr>
                          <a:rPr lang="fr-FR" sz="1000" i="1">
                            <a:latin typeface="Cambria Math" panose="02040503050406030204" pitchFamily="18" charset="0"/>
                            <a:ea typeface="Cambria Math" panose="02040503050406030204" pitchFamily="18" charset="0"/>
                          </a:rPr>
                        </m:ctrlPr>
                      </m:dPr>
                      <m:e>
                        <m:nary>
                          <m:naryPr>
                            <m:chr m:val="∑"/>
                            <m:ctrlPr>
                              <a:rPr lang="fr-FR" sz="1000" i="1">
                                <a:latin typeface="Cambria Math" panose="02040503050406030204" pitchFamily="18" charset="0"/>
                                <a:ea typeface="Cambria Math" panose="02040503050406030204" pitchFamily="18" charset="0"/>
                              </a:rPr>
                            </m:ctrlPr>
                          </m:naryPr>
                          <m:sub>
                            <m:r>
                              <m:rPr>
                                <m:brk m:alnAt="23"/>
                              </m:rPr>
                              <a:rPr lang="fr-FR" sz="1000" i="1">
                                <a:latin typeface="Cambria Math" panose="02040503050406030204" pitchFamily="18" charset="0"/>
                                <a:ea typeface="Cambria Math" panose="02040503050406030204" pitchFamily="18" charset="0"/>
                              </a:rPr>
                              <m:t>𝑗</m:t>
                            </m:r>
                            <m:r>
                              <a:rPr lang="fr-FR" sz="1000" i="1">
                                <a:latin typeface="Cambria Math" panose="02040503050406030204" pitchFamily="18" charset="0"/>
                                <a:ea typeface="Cambria Math" panose="02040503050406030204" pitchFamily="18" charset="0"/>
                              </a:rPr>
                              <m:t>=1</m:t>
                            </m:r>
                          </m:sub>
                          <m:sup>
                            <m:sSub>
                              <m:sSubPr>
                                <m:ctrlPr>
                                  <a:rPr lang="fr-FR" sz="1000" i="1">
                                    <a:latin typeface="Cambria Math" panose="02040503050406030204" pitchFamily="18" charset="0"/>
                                    <a:ea typeface="Cambria Math" panose="02040503050406030204" pitchFamily="18" charset="0"/>
                                  </a:rPr>
                                </m:ctrlPr>
                              </m:sSubPr>
                              <m:e>
                                <m:r>
                                  <a:rPr lang="fr-FR" sz="1000" i="1">
                                    <a:latin typeface="Cambria Math" panose="02040503050406030204" pitchFamily="18" charset="0"/>
                                    <a:ea typeface="Cambria Math" panose="02040503050406030204" pitchFamily="18" charset="0"/>
                                  </a:rPr>
                                  <m:t>𝐽</m:t>
                                </m:r>
                              </m:e>
                              <m:sub>
                                <m:r>
                                  <a:rPr lang="fr-FR" sz="1000" i="1">
                                    <a:latin typeface="Cambria Math" panose="02040503050406030204" pitchFamily="18" charset="0"/>
                                    <a:ea typeface="Cambria Math" panose="02040503050406030204" pitchFamily="18" charset="0"/>
                                  </a:rPr>
                                  <m:t>𝑘</m:t>
                                </m:r>
                              </m:sub>
                            </m:sSub>
                          </m:sup>
                          <m:e>
                            <m:sSub>
                              <m:sSubPr>
                                <m:ctrlPr>
                                  <a:rPr lang="fr-FR" sz="1000" i="1">
                                    <a:latin typeface="Cambria Math" panose="02040503050406030204" pitchFamily="18" charset="0"/>
                                    <a:ea typeface="Cambria Math" panose="02040503050406030204" pitchFamily="18" charset="0"/>
                                  </a:rPr>
                                </m:ctrlPr>
                              </m:sSubPr>
                              <m:e>
                                <m:r>
                                  <a:rPr lang="fr-FR" sz="1000" i="1">
                                    <a:latin typeface="Cambria Math" panose="02040503050406030204" pitchFamily="18" charset="0"/>
                                    <a:ea typeface="Cambria Math" panose="02040503050406030204" pitchFamily="18" charset="0"/>
                                  </a:rPr>
                                  <m:t>𝐵</m:t>
                                </m:r>
                              </m:e>
                              <m:sub>
                                <m:r>
                                  <a:rPr lang="fr-FR" sz="1000" i="1">
                                    <a:latin typeface="Cambria Math" panose="02040503050406030204" pitchFamily="18" charset="0"/>
                                    <a:ea typeface="Cambria Math" panose="02040503050406030204" pitchFamily="18" charset="0"/>
                                  </a:rPr>
                                  <m:t>𝑗𝑘</m:t>
                                </m:r>
                              </m:sub>
                            </m:sSub>
                            <m:d>
                              <m:dPr>
                                <m:ctrlPr>
                                  <a:rPr lang="fr-FR" sz="1000" i="1">
                                    <a:latin typeface="Cambria Math" panose="02040503050406030204" pitchFamily="18" charset="0"/>
                                    <a:ea typeface="Cambria Math" panose="02040503050406030204" pitchFamily="18" charset="0"/>
                                  </a:rPr>
                                </m:ctrlPr>
                              </m:dPr>
                              <m:e>
                                <m:sSub>
                                  <m:sSubPr>
                                    <m:ctrlPr>
                                      <a:rPr lang="fr-FR" sz="1000" i="1">
                                        <a:latin typeface="Cambria Math" panose="02040503050406030204" pitchFamily="18" charset="0"/>
                                        <a:ea typeface="Cambria Math" panose="02040503050406030204" pitchFamily="18" charset="0"/>
                                      </a:rPr>
                                    </m:ctrlPr>
                                  </m:sSubPr>
                                  <m:e>
                                    <m:r>
                                      <a:rPr lang="fr-FR" sz="1000" i="1">
                                        <a:latin typeface="Cambria Math" panose="02040503050406030204" pitchFamily="18" charset="0"/>
                                        <a:ea typeface="Cambria Math" panose="02040503050406030204" pitchFamily="18" charset="0"/>
                                      </a:rPr>
                                      <m:t>𝑥</m:t>
                                    </m:r>
                                  </m:e>
                                  <m:sub>
                                    <m:r>
                                      <a:rPr lang="fr-FR" sz="1000" i="1">
                                        <a:latin typeface="Cambria Math" panose="02040503050406030204" pitchFamily="18" charset="0"/>
                                        <a:ea typeface="Cambria Math" panose="02040503050406030204" pitchFamily="18" charset="0"/>
                                      </a:rPr>
                                      <m:t>𝑖</m:t>
                                    </m:r>
                                  </m:sub>
                                </m:sSub>
                              </m:e>
                            </m:d>
                            <m:sSub>
                              <m:sSubPr>
                                <m:ctrlPr>
                                  <a:rPr lang="fr-FR" sz="1000" i="1">
                                    <a:latin typeface="Cambria Math" panose="02040503050406030204" pitchFamily="18" charset="0"/>
                                    <a:ea typeface="Cambria Math" panose="02040503050406030204" pitchFamily="18" charset="0"/>
                                  </a:rPr>
                                </m:ctrlPr>
                              </m:sSubPr>
                              <m:e>
                                <m:r>
                                  <a:rPr lang="fr-FR" sz="1000" i="1">
                                    <a:latin typeface="Cambria Math" panose="02040503050406030204" pitchFamily="18" charset="0"/>
                                    <a:ea typeface="Cambria Math" panose="02040503050406030204" pitchFamily="18" charset="0"/>
                                  </a:rPr>
                                  <m:t>𝛼</m:t>
                                </m:r>
                              </m:e>
                              <m:sub>
                                <m:r>
                                  <a:rPr lang="fr-FR" sz="1000" i="1">
                                    <a:latin typeface="Cambria Math" panose="02040503050406030204" pitchFamily="18" charset="0"/>
                                    <a:ea typeface="Cambria Math" panose="02040503050406030204" pitchFamily="18" charset="0"/>
                                  </a:rPr>
                                  <m:t>𝑗𝑘</m:t>
                                </m:r>
                              </m:sub>
                            </m:sSub>
                          </m:e>
                        </m:nary>
                      </m:e>
                    </m:d>
                  </m:oMath>
                </a14:m>
                <a:r>
                  <a:rPr lang="en-FR" sz="1000" dirty="0">
                    <a:solidFill>
                      <a:schemeClr val="tx1"/>
                    </a:solidFill>
                    <a:latin typeface="+mn-lt"/>
                  </a:rPr>
                  <a:t>. Le alpha est multiplié par la spline pour tous les âges </a:t>
                </a:r>
                <a14:m>
                  <m:oMath xmlns:m="http://schemas.openxmlformats.org/officeDocument/2006/math">
                    <m:sSub>
                      <m:sSubPr>
                        <m:ctrlPr>
                          <a:rPr lang="fr-FR" sz="1000" i="1">
                            <a:latin typeface="Cambria Math" panose="02040503050406030204" pitchFamily="18" charset="0"/>
                            <a:ea typeface="Cambria Math" panose="02040503050406030204" pitchFamily="18" charset="0"/>
                          </a:rPr>
                        </m:ctrlPr>
                      </m:sSubPr>
                      <m:e>
                        <m:r>
                          <a:rPr lang="fr-FR" sz="1000" i="1">
                            <a:latin typeface="Cambria Math" panose="02040503050406030204" pitchFamily="18" charset="0"/>
                            <a:ea typeface="Cambria Math" panose="02040503050406030204" pitchFamily="18" charset="0"/>
                          </a:rPr>
                          <m:t>𝑥</m:t>
                        </m:r>
                      </m:e>
                      <m:sub>
                        <m:r>
                          <a:rPr lang="fr-FR" sz="1000" i="1">
                            <a:latin typeface="Cambria Math" panose="02040503050406030204" pitchFamily="18" charset="0"/>
                            <a:ea typeface="Cambria Math" panose="02040503050406030204" pitchFamily="18" charset="0"/>
                          </a:rPr>
                          <m:t>𝑖</m:t>
                        </m:r>
                      </m:sub>
                    </m:sSub>
                  </m:oMath>
                </a14:m>
                <a:r>
                  <a:rPr lang="en-FR" sz="1000" dirty="0">
                    <a:solidFill>
                      <a:schemeClr val="tx1"/>
                    </a:solidFill>
                    <a:latin typeface="+mn-lt"/>
                  </a:rPr>
                  <a:t>. </a:t>
                </a:r>
              </a:p>
            </p:txBody>
          </p:sp>
        </mc:Choice>
        <mc:Fallback xmlns="">
          <p:sp>
            <p:nvSpPr>
              <p:cNvPr id="13" name="Rectangle 12">
                <a:extLst>
                  <a:ext uri="{FF2B5EF4-FFF2-40B4-BE49-F238E27FC236}">
                    <a16:creationId xmlns:a16="http://schemas.microsoft.com/office/drawing/2014/main" id="{4C9C37CD-F203-5A4B-BF92-FA03F9C0288E}"/>
                  </a:ext>
                </a:extLst>
              </p:cNvPr>
              <p:cNvSpPr>
                <a:spLocks noRot="1" noChangeAspect="1" noMove="1" noResize="1" noEditPoints="1" noAdjustHandles="1" noChangeArrowheads="1" noChangeShapeType="1" noTextEdit="1"/>
              </p:cNvSpPr>
              <p:nvPr/>
            </p:nvSpPr>
            <p:spPr>
              <a:xfrm>
                <a:off x="500253" y="1785450"/>
                <a:ext cx="1573779" cy="2951129"/>
              </a:xfrm>
              <a:prstGeom prst="rect">
                <a:avLst/>
              </a:prstGeom>
              <a:blipFill>
                <a:blip r:embed="rId5"/>
                <a:stretch>
                  <a:fillRect/>
                </a:stretch>
              </a:blipFill>
              <a:ln w="28575">
                <a:noFill/>
                <a:extLst>
                  <a:ext uri="{C807C97D-BFC1-408E-A445-0C87EB9F89A2}">
                    <ask:lineSketchStyleProps xmlns:ask="http://schemas.microsoft.com/office/drawing/2018/sketchyshapes" sd="1219033472">
                      <a:custGeom>
                        <a:avLst/>
                        <a:gdLst>
                          <a:gd name="connsiteX0" fmla="*/ 0 w 2280195"/>
                          <a:gd name="connsiteY0" fmla="*/ 0 h 954107"/>
                          <a:gd name="connsiteX1" fmla="*/ 547247 w 2280195"/>
                          <a:gd name="connsiteY1" fmla="*/ 0 h 954107"/>
                          <a:gd name="connsiteX2" fmla="*/ 1117296 w 2280195"/>
                          <a:gd name="connsiteY2" fmla="*/ 0 h 954107"/>
                          <a:gd name="connsiteX3" fmla="*/ 1710146 w 2280195"/>
                          <a:gd name="connsiteY3" fmla="*/ 0 h 954107"/>
                          <a:gd name="connsiteX4" fmla="*/ 2280195 w 2280195"/>
                          <a:gd name="connsiteY4" fmla="*/ 0 h 954107"/>
                          <a:gd name="connsiteX5" fmla="*/ 2280195 w 2280195"/>
                          <a:gd name="connsiteY5" fmla="*/ 486595 h 954107"/>
                          <a:gd name="connsiteX6" fmla="*/ 2280195 w 2280195"/>
                          <a:gd name="connsiteY6" fmla="*/ 954107 h 954107"/>
                          <a:gd name="connsiteX7" fmla="*/ 1664542 w 2280195"/>
                          <a:gd name="connsiteY7" fmla="*/ 954107 h 954107"/>
                          <a:gd name="connsiteX8" fmla="*/ 1048890 w 2280195"/>
                          <a:gd name="connsiteY8" fmla="*/ 954107 h 954107"/>
                          <a:gd name="connsiteX9" fmla="*/ 0 w 2280195"/>
                          <a:gd name="connsiteY9" fmla="*/ 954107 h 954107"/>
                          <a:gd name="connsiteX10" fmla="*/ 0 w 2280195"/>
                          <a:gd name="connsiteY10" fmla="*/ 486595 h 954107"/>
                          <a:gd name="connsiteX11" fmla="*/ 0 w 2280195"/>
                          <a:gd name="connsiteY11" fmla="*/ 0 h 954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80195" h="954107" fill="none" extrusionOk="0">
                            <a:moveTo>
                              <a:pt x="0" y="0"/>
                            </a:moveTo>
                            <a:cubicBezTo>
                              <a:pt x="114026" y="-574"/>
                              <a:pt x="355466" y="-137"/>
                              <a:pt x="547247" y="0"/>
                            </a:cubicBezTo>
                            <a:cubicBezTo>
                              <a:pt x="739028" y="137"/>
                              <a:pt x="992152" y="-26843"/>
                              <a:pt x="1117296" y="0"/>
                            </a:cubicBezTo>
                            <a:cubicBezTo>
                              <a:pt x="1242440" y="26843"/>
                              <a:pt x="1422124" y="21782"/>
                              <a:pt x="1710146" y="0"/>
                            </a:cubicBezTo>
                            <a:cubicBezTo>
                              <a:pt x="1998168" y="-21782"/>
                              <a:pt x="2032883" y="12608"/>
                              <a:pt x="2280195" y="0"/>
                            </a:cubicBezTo>
                            <a:cubicBezTo>
                              <a:pt x="2257001" y="178188"/>
                              <a:pt x="2271756" y="344448"/>
                              <a:pt x="2280195" y="486595"/>
                            </a:cubicBezTo>
                            <a:cubicBezTo>
                              <a:pt x="2288634" y="628742"/>
                              <a:pt x="2261384" y="827072"/>
                              <a:pt x="2280195" y="954107"/>
                            </a:cubicBezTo>
                            <a:cubicBezTo>
                              <a:pt x="2140650" y="967068"/>
                              <a:pt x="1816154" y="954855"/>
                              <a:pt x="1664542" y="954107"/>
                            </a:cubicBezTo>
                            <a:cubicBezTo>
                              <a:pt x="1512930" y="953359"/>
                              <a:pt x="1329468" y="980791"/>
                              <a:pt x="1048890" y="954107"/>
                            </a:cubicBezTo>
                            <a:cubicBezTo>
                              <a:pt x="768312" y="927423"/>
                              <a:pt x="435232" y="973830"/>
                              <a:pt x="0" y="954107"/>
                            </a:cubicBezTo>
                            <a:cubicBezTo>
                              <a:pt x="8687" y="777884"/>
                              <a:pt x="4950" y="642840"/>
                              <a:pt x="0" y="486595"/>
                            </a:cubicBezTo>
                            <a:cubicBezTo>
                              <a:pt x="-4950" y="330350"/>
                              <a:pt x="-7980" y="224429"/>
                              <a:pt x="0" y="0"/>
                            </a:cubicBezTo>
                            <a:close/>
                          </a:path>
                          <a:path w="2280195" h="954107" stroke="0" extrusionOk="0">
                            <a:moveTo>
                              <a:pt x="0" y="0"/>
                            </a:moveTo>
                            <a:cubicBezTo>
                              <a:pt x="127334" y="16257"/>
                              <a:pt x="345675" y="2064"/>
                              <a:pt x="547247" y="0"/>
                            </a:cubicBezTo>
                            <a:cubicBezTo>
                              <a:pt x="748819" y="-2064"/>
                              <a:pt x="806852" y="22068"/>
                              <a:pt x="1048890" y="0"/>
                            </a:cubicBezTo>
                            <a:cubicBezTo>
                              <a:pt x="1290928" y="-22068"/>
                              <a:pt x="1491392" y="-21750"/>
                              <a:pt x="1664542" y="0"/>
                            </a:cubicBezTo>
                            <a:cubicBezTo>
                              <a:pt x="1837692" y="21750"/>
                              <a:pt x="2006366" y="8233"/>
                              <a:pt x="2280195" y="0"/>
                            </a:cubicBezTo>
                            <a:cubicBezTo>
                              <a:pt x="2271852" y="137025"/>
                              <a:pt x="2289964" y="343760"/>
                              <a:pt x="2280195" y="467512"/>
                            </a:cubicBezTo>
                            <a:cubicBezTo>
                              <a:pt x="2270426" y="591264"/>
                              <a:pt x="2281434" y="812798"/>
                              <a:pt x="2280195" y="954107"/>
                            </a:cubicBezTo>
                            <a:cubicBezTo>
                              <a:pt x="2126677" y="947673"/>
                              <a:pt x="1827346" y="932050"/>
                              <a:pt x="1710146" y="954107"/>
                            </a:cubicBezTo>
                            <a:cubicBezTo>
                              <a:pt x="1592946" y="976164"/>
                              <a:pt x="1276853" y="941149"/>
                              <a:pt x="1094494" y="954107"/>
                            </a:cubicBezTo>
                            <a:cubicBezTo>
                              <a:pt x="912135" y="967065"/>
                              <a:pt x="774691" y="978997"/>
                              <a:pt x="592851" y="954107"/>
                            </a:cubicBezTo>
                            <a:cubicBezTo>
                              <a:pt x="411011" y="929217"/>
                              <a:pt x="187835" y="963108"/>
                              <a:pt x="0" y="954107"/>
                            </a:cubicBezTo>
                            <a:cubicBezTo>
                              <a:pt x="-20120" y="772095"/>
                              <a:pt x="-22394" y="690697"/>
                              <a:pt x="0" y="477054"/>
                            </a:cubicBezTo>
                            <a:cubicBezTo>
                              <a:pt x="22394" y="263411"/>
                              <a:pt x="2547" y="143482"/>
                              <a:pt x="0" y="0"/>
                            </a:cubicBezTo>
                            <a:close/>
                          </a:path>
                        </a:pathLst>
                      </a:custGeom>
                      <ask:type>
                        <ask:lineSketchNone/>
                      </ask:type>
                    </ask:lineSketchStyleProps>
                  </a:ext>
                </a:extLst>
              </a:ln>
            </p:spPr>
            <p:txBody>
              <a:bodyPr/>
              <a:lstStyle/>
              <a:p>
                <a:r>
                  <a:rPr lang="fr-FR">
                    <a:noFill/>
                  </a:rPr>
                  <a:t> </a:t>
                </a:r>
              </a:p>
            </p:txBody>
          </p:sp>
        </mc:Fallback>
      </mc:AlternateContent>
      <p:sp>
        <p:nvSpPr>
          <p:cNvPr id="8" name="Text Placeholder 6">
            <a:extLst>
              <a:ext uri="{FF2B5EF4-FFF2-40B4-BE49-F238E27FC236}">
                <a16:creationId xmlns:a16="http://schemas.microsoft.com/office/drawing/2014/main" id="{997F2A01-18E3-784E-A889-F32C6BD41141}"/>
              </a:ext>
            </a:extLst>
          </p:cNvPr>
          <p:cNvSpPr>
            <a:spLocks noGrp="1"/>
          </p:cNvSpPr>
          <p:nvPr>
            <p:ph type="body" sz="quarter" idx="12"/>
          </p:nvPr>
        </p:nvSpPr>
        <p:spPr>
          <a:xfrm>
            <a:off x="233999" y="571705"/>
            <a:ext cx="8820000" cy="285545"/>
          </a:xfrm>
        </p:spPr>
        <p:txBody>
          <a:bodyPr/>
          <a:lstStyle/>
          <a:p>
            <a:r>
              <a:rPr lang="en-FR" dirty="0"/>
              <a:t>Taux de mortalité fittés</a:t>
            </a:r>
          </a:p>
        </p:txBody>
      </p:sp>
    </p:spTree>
    <p:extLst>
      <p:ext uri="{BB962C8B-B14F-4D97-AF65-F5344CB8AC3E}">
        <p14:creationId xmlns:p14="http://schemas.microsoft.com/office/powerpoint/2010/main" val="17836898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CC4E20B-D8D6-A344-97A3-EB8D327FCE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98357" y="856346"/>
            <a:ext cx="6614414" cy="3968649"/>
          </a:xfrm>
          <a:prstGeom prst="rect">
            <a:avLst/>
          </a:prstGeom>
        </p:spPr>
      </p:pic>
      <p:sp>
        <p:nvSpPr>
          <p:cNvPr id="3" name="Date Placeholder 2">
            <a:extLst>
              <a:ext uri="{FF2B5EF4-FFF2-40B4-BE49-F238E27FC236}">
                <a16:creationId xmlns:a16="http://schemas.microsoft.com/office/drawing/2014/main" id="{3229D2F9-0C35-AC4E-B0FD-879BB24D0B07}"/>
              </a:ext>
            </a:extLst>
          </p:cNvPr>
          <p:cNvSpPr>
            <a:spLocks noGrp="1"/>
          </p:cNvSpPr>
          <p:nvPr>
            <p:ph type="dt" sz="half" idx="10"/>
          </p:nvPr>
        </p:nvSpPr>
        <p:spPr/>
        <p:txBody>
          <a:bodyPr/>
          <a:lstStyle/>
          <a:p>
            <a:r>
              <a:rPr lang="en-US" noProof="0" dirty="0"/>
              <a:t>SSE Model  | April 2020</a:t>
            </a:r>
          </a:p>
        </p:txBody>
      </p:sp>
      <p:sp>
        <p:nvSpPr>
          <p:cNvPr id="4" name="Footer Placeholder 3">
            <a:extLst>
              <a:ext uri="{FF2B5EF4-FFF2-40B4-BE49-F238E27FC236}">
                <a16:creationId xmlns:a16="http://schemas.microsoft.com/office/drawing/2014/main" id="{68DBBDD6-8FD2-F249-83F7-79A460F24719}"/>
              </a:ext>
            </a:extLst>
          </p:cNvPr>
          <p:cNvSpPr>
            <a:spLocks noGrp="1"/>
          </p:cNvSpPr>
          <p:nvPr>
            <p:ph type="ftr" sz="quarter" idx="11"/>
          </p:nvPr>
        </p:nvSpPr>
        <p:spPr/>
        <p:txBody>
          <a:bodyPr/>
          <a:lstStyle/>
          <a:p>
            <a:r>
              <a:rPr lang="en-US" noProof="0"/>
              <a:t>CONFIDENTIALITY LEVEL</a:t>
            </a:r>
            <a:endParaRPr lang="en-US" noProof="0" dirty="0"/>
          </a:p>
        </p:txBody>
      </p:sp>
      <p:sp>
        <p:nvSpPr>
          <p:cNvPr id="6" name="Title 5">
            <a:extLst>
              <a:ext uri="{FF2B5EF4-FFF2-40B4-BE49-F238E27FC236}">
                <a16:creationId xmlns:a16="http://schemas.microsoft.com/office/drawing/2014/main" id="{09B568E6-B289-8A40-966C-F5E38271F95A}"/>
              </a:ext>
            </a:extLst>
          </p:cNvPr>
          <p:cNvSpPr>
            <a:spLocks noGrp="1"/>
          </p:cNvSpPr>
          <p:nvPr>
            <p:ph type="title"/>
          </p:nvPr>
        </p:nvSpPr>
        <p:spPr/>
        <p:txBody>
          <a:bodyPr/>
          <a:lstStyle/>
          <a:p>
            <a:r>
              <a:rPr lang="fr-FR" dirty="0"/>
              <a:t>Fit des données</a:t>
            </a:r>
          </a:p>
        </p:txBody>
      </p:sp>
      <p:pic>
        <p:nvPicPr>
          <p:cNvPr id="9" name="Picture 8" descr="A picture containing graphics, umbrella, drawing&#10;&#10;Description automatically generated">
            <a:extLst>
              <a:ext uri="{FF2B5EF4-FFF2-40B4-BE49-F238E27FC236}">
                <a16:creationId xmlns:a16="http://schemas.microsoft.com/office/drawing/2014/main" id="{FB822CDF-B9AE-F247-A25C-56B9FA4FF92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6942" y="1027131"/>
            <a:ext cx="660400" cy="660400"/>
          </a:xfrm>
          <a:prstGeom prst="rect">
            <a:avLst/>
          </a:prstGeom>
        </p:spPr>
      </p:pic>
      <p:sp>
        <p:nvSpPr>
          <p:cNvPr id="8" name="Text Placeholder 6">
            <a:extLst>
              <a:ext uri="{FF2B5EF4-FFF2-40B4-BE49-F238E27FC236}">
                <a16:creationId xmlns:a16="http://schemas.microsoft.com/office/drawing/2014/main" id="{46FC023F-9BE2-BD4C-9561-2EA5F3A4C57C}"/>
              </a:ext>
            </a:extLst>
          </p:cNvPr>
          <p:cNvSpPr>
            <a:spLocks noGrp="1"/>
          </p:cNvSpPr>
          <p:nvPr>
            <p:ph type="body" sz="quarter" idx="12"/>
          </p:nvPr>
        </p:nvSpPr>
        <p:spPr>
          <a:xfrm>
            <a:off x="233999" y="571705"/>
            <a:ext cx="8820000" cy="285545"/>
          </a:xfrm>
        </p:spPr>
        <p:txBody>
          <a:bodyPr/>
          <a:lstStyle/>
          <a:p>
            <a:r>
              <a:rPr lang="en-FR" dirty="0"/>
              <a:t>Taux de mortalité fittés</a:t>
            </a:r>
          </a:p>
        </p:txBody>
      </p:sp>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7A6A09B1-6292-C84F-91FB-3D9DA8708800}"/>
                  </a:ext>
                </a:extLst>
              </p:cNvPr>
              <p:cNvSpPr/>
              <p:nvPr/>
            </p:nvSpPr>
            <p:spPr>
              <a:xfrm>
                <a:off x="500253" y="1785450"/>
                <a:ext cx="1573779" cy="2951129"/>
              </a:xfrm>
              <a:prstGeom prst="rect">
                <a:avLst/>
              </a:prstGeom>
              <a:noFill/>
              <a:ln w="28575">
                <a:noFill/>
                <a:extLst>
                  <a:ext uri="{C807C97D-BFC1-408E-A445-0C87EB9F89A2}">
                    <ask:lineSketchStyleProps xmlns:ask="http://schemas.microsoft.com/office/drawing/2018/sketchyshapes" sd="1219033472">
                      <a:custGeom>
                        <a:avLst/>
                        <a:gdLst>
                          <a:gd name="connsiteX0" fmla="*/ 0 w 2280195"/>
                          <a:gd name="connsiteY0" fmla="*/ 0 h 954107"/>
                          <a:gd name="connsiteX1" fmla="*/ 547247 w 2280195"/>
                          <a:gd name="connsiteY1" fmla="*/ 0 h 954107"/>
                          <a:gd name="connsiteX2" fmla="*/ 1117296 w 2280195"/>
                          <a:gd name="connsiteY2" fmla="*/ 0 h 954107"/>
                          <a:gd name="connsiteX3" fmla="*/ 1710146 w 2280195"/>
                          <a:gd name="connsiteY3" fmla="*/ 0 h 954107"/>
                          <a:gd name="connsiteX4" fmla="*/ 2280195 w 2280195"/>
                          <a:gd name="connsiteY4" fmla="*/ 0 h 954107"/>
                          <a:gd name="connsiteX5" fmla="*/ 2280195 w 2280195"/>
                          <a:gd name="connsiteY5" fmla="*/ 486595 h 954107"/>
                          <a:gd name="connsiteX6" fmla="*/ 2280195 w 2280195"/>
                          <a:gd name="connsiteY6" fmla="*/ 954107 h 954107"/>
                          <a:gd name="connsiteX7" fmla="*/ 1664542 w 2280195"/>
                          <a:gd name="connsiteY7" fmla="*/ 954107 h 954107"/>
                          <a:gd name="connsiteX8" fmla="*/ 1048890 w 2280195"/>
                          <a:gd name="connsiteY8" fmla="*/ 954107 h 954107"/>
                          <a:gd name="connsiteX9" fmla="*/ 0 w 2280195"/>
                          <a:gd name="connsiteY9" fmla="*/ 954107 h 954107"/>
                          <a:gd name="connsiteX10" fmla="*/ 0 w 2280195"/>
                          <a:gd name="connsiteY10" fmla="*/ 486595 h 954107"/>
                          <a:gd name="connsiteX11" fmla="*/ 0 w 2280195"/>
                          <a:gd name="connsiteY11" fmla="*/ 0 h 954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80195" h="954107" fill="none" extrusionOk="0">
                            <a:moveTo>
                              <a:pt x="0" y="0"/>
                            </a:moveTo>
                            <a:cubicBezTo>
                              <a:pt x="114026" y="-574"/>
                              <a:pt x="355466" y="-137"/>
                              <a:pt x="547247" y="0"/>
                            </a:cubicBezTo>
                            <a:cubicBezTo>
                              <a:pt x="739028" y="137"/>
                              <a:pt x="992152" y="-26843"/>
                              <a:pt x="1117296" y="0"/>
                            </a:cubicBezTo>
                            <a:cubicBezTo>
                              <a:pt x="1242440" y="26843"/>
                              <a:pt x="1422124" y="21782"/>
                              <a:pt x="1710146" y="0"/>
                            </a:cubicBezTo>
                            <a:cubicBezTo>
                              <a:pt x="1998168" y="-21782"/>
                              <a:pt x="2032883" y="12608"/>
                              <a:pt x="2280195" y="0"/>
                            </a:cubicBezTo>
                            <a:cubicBezTo>
                              <a:pt x="2257001" y="178188"/>
                              <a:pt x="2271756" y="344448"/>
                              <a:pt x="2280195" y="486595"/>
                            </a:cubicBezTo>
                            <a:cubicBezTo>
                              <a:pt x="2288634" y="628742"/>
                              <a:pt x="2261384" y="827072"/>
                              <a:pt x="2280195" y="954107"/>
                            </a:cubicBezTo>
                            <a:cubicBezTo>
                              <a:pt x="2140650" y="967068"/>
                              <a:pt x="1816154" y="954855"/>
                              <a:pt x="1664542" y="954107"/>
                            </a:cubicBezTo>
                            <a:cubicBezTo>
                              <a:pt x="1512930" y="953359"/>
                              <a:pt x="1329468" y="980791"/>
                              <a:pt x="1048890" y="954107"/>
                            </a:cubicBezTo>
                            <a:cubicBezTo>
                              <a:pt x="768312" y="927423"/>
                              <a:pt x="435232" y="973830"/>
                              <a:pt x="0" y="954107"/>
                            </a:cubicBezTo>
                            <a:cubicBezTo>
                              <a:pt x="8687" y="777884"/>
                              <a:pt x="4950" y="642840"/>
                              <a:pt x="0" y="486595"/>
                            </a:cubicBezTo>
                            <a:cubicBezTo>
                              <a:pt x="-4950" y="330350"/>
                              <a:pt x="-7980" y="224429"/>
                              <a:pt x="0" y="0"/>
                            </a:cubicBezTo>
                            <a:close/>
                          </a:path>
                          <a:path w="2280195" h="954107" stroke="0" extrusionOk="0">
                            <a:moveTo>
                              <a:pt x="0" y="0"/>
                            </a:moveTo>
                            <a:cubicBezTo>
                              <a:pt x="127334" y="16257"/>
                              <a:pt x="345675" y="2064"/>
                              <a:pt x="547247" y="0"/>
                            </a:cubicBezTo>
                            <a:cubicBezTo>
                              <a:pt x="748819" y="-2064"/>
                              <a:pt x="806852" y="22068"/>
                              <a:pt x="1048890" y="0"/>
                            </a:cubicBezTo>
                            <a:cubicBezTo>
                              <a:pt x="1290928" y="-22068"/>
                              <a:pt x="1491392" y="-21750"/>
                              <a:pt x="1664542" y="0"/>
                            </a:cubicBezTo>
                            <a:cubicBezTo>
                              <a:pt x="1837692" y="21750"/>
                              <a:pt x="2006366" y="8233"/>
                              <a:pt x="2280195" y="0"/>
                            </a:cubicBezTo>
                            <a:cubicBezTo>
                              <a:pt x="2271852" y="137025"/>
                              <a:pt x="2289964" y="343760"/>
                              <a:pt x="2280195" y="467512"/>
                            </a:cubicBezTo>
                            <a:cubicBezTo>
                              <a:pt x="2270426" y="591264"/>
                              <a:pt x="2281434" y="812798"/>
                              <a:pt x="2280195" y="954107"/>
                            </a:cubicBezTo>
                            <a:cubicBezTo>
                              <a:pt x="2126677" y="947673"/>
                              <a:pt x="1827346" y="932050"/>
                              <a:pt x="1710146" y="954107"/>
                            </a:cubicBezTo>
                            <a:cubicBezTo>
                              <a:pt x="1592946" y="976164"/>
                              <a:pt x="1276853" y="941149"/>
                              <a:pt x="1094494" y="954107"/>
                            </a:cubicBezTo>
                            <a:cubicBezTo>
                              <a:pt x="912135" y="967065"/>
                              <a:pt x="774691" y="978997"/>
                              <a:pt x="592851" y="954107"/>
                            </a:cubicBezTo>
                            <a:cubicBezTo>
                              <a:pt x="411011" y="929217"/>
                              <a:pt x="187835" y="963108"/>
                              <a:pt x="0" y="954107"/>
                            </a:cubicBezTo>
                            <a:cubicBezTo>
                              <a:pt x="-20120" y="772095"/>
                              <a:pt x="-22394" y="690697"/>
                              <a:pt x="0" y="477054"/>
                            </a:cubicBezTo>
                            <a:cubicBezTo>
                              <a:pt x="22394" y="263411"/>
                              <a:pt x="2547" y="143482"/>
                              <a:pt x="0" y="0"/>
                            </a:cubicBezTo>
                            <a:close/>
                          </a:path>
                        </a:pathLst>
                      </a:custGeom>
                      <ask:type>
                        <ask:lineSketchNone/>
                      </ask:type>
                    </ask:lineSketchStyleProps>
                  </a:ext>
                </a:extLst>
              </a:ln>
            </p:spPr>
            <p:txBody>
              <a:bodyPr wrap="square">
                <a:spAutoFit/>
              </a:bodyPr>
              <a:lstStyle/>
              <a:p>
                <a:pPr algn="just">
                  <a:buClr>
                    <a:srgbClr val="00ADC6"/>
                  </a:buClr>
                  <a:buSzPct val="144000"/>
                </a:pPr>
                <a:r>
                  <a:rPr lang="fr-FR" sz="1000" dirty="0">
                    <a:ea typeface="Cambria Math" panose="02040503050406030204" pitchFamily="18" charset="0"/>
                  </a:rPr>
                  <a:t>Coefficients </a:t>
                </a:r>
                <a14:m>
                  <m:oMath xmlns:m="http://schemas.openxmlformats.org/officeDocument/2006/math">
                    <m:sSub>
                      <m:sSubPr>
                        <m:ctrlPr>
                          <a:rPr lang="fr-FR" sz="1000" i="1">
                            <a:latin typeface="Cambria Math" panose="02040503050406030204" pitchFamily="18" charset="0"/>
                            <a:ea typeface="Cambria Math" panose="02040503050406030204" pitchFamily="18" charset="0"/>
                          </a:rPr>
                        </m:ctrlPr>
                      </m:sSubPr>
                      <m:e>
                        <m:r>
                          <a:rPr lang="fr-FR" sz="1000" i="1">
                            <a:latin typeface="Cambria Math" panose="02040503050406030204" pitchFamily="18" charset="0"/>
                            <a:ea typeface="Cambria Math" panose="02040503050406030204" pitchFamily="18" charset="0"/>
                          </a:rPr>
                          <m:t>𝛼</m:t>
                        </m:r>
                      </m:e>
                      <m:sub>
                        <m:r>
                          <a:rPr lang="fr-FR" sz="1000" i="1">
                            <a:latin typeface="Cambria Math" panose="02040503050406030204" pitchFamily="18" charset="0"/>
                            <a:ea typeface="Cambria Math" panose="02040503050406030204" pitchFamily="18" charset="0"/>
                          </a:rPr>
                          <m:t>𝑗𝑘</m:t>
                        </m:r>
                      </m:sub>
                    </m:sSub>
                  </m:oMath>
                </a14:m>
                <a:r>
                  <a:rPr lang="fr-FR" sz="1000" dirty="0">
                    <a:ea typeface="Cambria Math" panose="02040503050406030204" pitchFamily="18" charset="0"/>
                  </a:rPr>
                  <a:t> estimés pour les Femmes (en haut) et les Hommes (en bas), groupés par composantes.</a:t>
                </a:r>
                <a:endParaRPr lang="en-FR" sz="1000" dirty="0"/>
              </a:p>
              <a:p>
                <a:pPr algn="just">
                  <a:buClr>
                    <a:srgbClr val="00ADC6"/>
                  </a:buClr>
                  <a:buSzPct val="144000"/>
                </a:pPr>
                <a:endParaRPr lang="en-FR" sz="1000" dirty="0">
                  <a:solidFill>
                    <a:schemeClr val="tx1"/>
                  </a:solidFill>
                  <a:latin typeface="+mn-lt"/>
                </a:endParaRPr>
              </a:p>
              <a:p>
                <a:pPr algn="just">
                  <a:buClr>
                    <a:srgbClr val="00ADC6"/>
                  </a:buClr>
                  <a:buSzPct val="144000"/>
                </a:pPr>
                <a:r>
                  <a:rPr lang="en-FR" sz="1000" dirty="0">
                    <a:solidFill>
                      <a:schemeClr val="tx1"/>
                    </a:solidFill>
                    <a:latin typeface="+mn-lt"/>
                  </a:rPr>
                  <a:t>Les coefficients à droite sont représentés avec en abscisses les périodes et en ordonnées la valeur montant des coefficients. </a:t>
                </a:r>
                <a:r>
                  <a:rPr lang="en-FR" sz="1000" dirty="0">
                    <a:latin typeface="+mn-lt"/>
                  </a:rPr>
                  <a:t>Ils varient selon la période mais ne sont pas dépendant de l’âge. Pour une composante : (</a:t>
                </a:r>
                <a14:m>
                  <m:oMath xmlns:m="http://schemas.openxmlformats.org/officeDocument/2006/math">
                    <m:sSub>
                      <m:sSubPr>
                        <m:ctrlPr>
                          <a:rPr lang="fr-FR" sz="1000" i="1">
                            <a:latin typeface="Cambria Math" panose="02040503050406030204" pitchFamily="18" charset="0"/>
                            <a:ea typeface="Cambria Math" panose="02040503050406030204" pitchFamily="18" charset="0"/>
                          </a:rPr>
                        </m:ctrlPr>
                      </m:sSubPr>
                      <m:e>
                        <m:r>
                          <a:rPr lang="fr-FR" sz="1000" i="1">
                            <a:latin typeface="Cambria Math" panose="02040503050406030204" pitchFamily="18" charset="0"/>
                            <a:ea typeface="Cambria Math" panose="02040503050406030204" pitchFamily="18" charset="0"/>
                          </a:rPr>
                          <m:t>𝛾</m:t>
                        </m:r>
                      </m:e>
                      <m:sub>
                        <m:r>
                          <a:rPr lang="fr-FR" sz="1000" i="1">
                            <a:latin typeface="Cambria Math" panose="02040503050406030204" pitchFamily="18" charset="0"/>
                            <a:ea typeface="Cambria Math" panose="02040503050406030204" pitchFamily="18" charset="0"/>
                          </a:rPr>
                          <m:t>𝑖𝑘</m:t>
                        </m:r>
                      </m:sub>
                    </m:sSub>
                    <m:r>
                      <a:rPr lang="fr-FR" sz="1000" i="1">
                        <a:latin typeface="Cambria Math" panose="02040503050406030204" pitchFamily="18" charset="0"/>
                        <a:ea typeface="Cambria Math" panose="02040503050406030204" pitchFamily="18" charset="0"/>
                      </a:rPr>
                      <m:t>=</m:t>
                    </m:r>
                    <m:r>
                      <m:rPr>
                        <m:sty m:val="p"/>
                      </m:rPr>
                      <a:rPr lang="fr-FR" sz="1000">
                        <a:latin typeface="Cambria Math" panose="02040503050406030204" pitchFamily="18" charset="0"/>
                        <a:ea typeface="Cambria Math" panose="02040503050406030204" pitchFamily="18" charset="0"/>
                      </a:rPr>
                      <m:t>exp</m:t>
                    </m:r>
                    <m:r>
                      <a:rPr lang="fr-FR" sz="1000" i="1">
                        <a:latin typeface="Cambria Math" panose="02040503050406030204" pitchFamily="18" charset="0"/>
                        <a:ea typeface="Cambria Math" panose="02040503050406030204" pitchFamily="18" charset="0"/>
                      </a:rPr>
                      <m:t>⁡</m:t>
                    </m:r>
                    <m:d>
                      <m:dPr>
                        <m:ctrlPr>
                          <a:rPr lang="fr-FR" sz="1000" i="1">
                            <a:latin typeface="Cambria Math" panose="02040503050406030204" pitchFamily="18" charset="0"/>
                            <a:ea typeface="Cambria Math" panose="02040503050406030204" pitchFamily="18" charset="0"/>
                          </a:rPr>
                        </m:ctrlPr>
                      </m:dPr>
                      <m:e>
                        <m:nary>
                          <m:naryPr>
                            <m:chr m:val="∑"/>
                            <m:ctrlPr>
                              <a:rPr lang="fr-FR" sz="1000" i="1">
                                <a:latin typeface="Cambria Math" panose="02040503050406030204" pitchFamily="18" charset="0"/>
                                <a:ea typeface="Cambria Math" panose="02040503050406030204" pitchFamily="18" charset="0"/>
                              </a:rPr>
                            </m:ctrlPr>
                          </m:naryPr>
                          <m:sub>
                            <m:r>
                              <m:rPr>
                                <m:brk m:alnAt="23"/>
                              </m:rPr>
                              <a:rPr lang="fr-FR" sz="1000" i="1">
                                <a:latin typeface="Cambria Math" panose="02040503050406030204" pitchFamily="18" charset="0"/>
                                <a:ea typeface="Cambria Math" panose="02040503050406030204" pitchFamily="18" charset="0"/>
                              </a:rPr>
                              <m:t>𝑗</m:t>
                            </m:r>
                            <m:r>
                              <a:rPr lang="fr-FR" sz="1000" i="1">
                                <a:latin typeface="Cambria Math" panose="02040503050406030204" pitchFamily="18" charset="0"/>
                                <a:ea typeface="Cambria Math" panose="02040503050406030204" pitchFamily="18" charset="0"/>
                              </a:rPr>
                              <m:t>=1</m:t>
                            </m:r>
                          </m:sub>
                          <m:sup>
                            <m:sSub>
                              <m:sSubPr>
                                <m:ctrlPr>
                                  <a:rPr lang="fr-FR" sz="1000" i="1">
                                    <a:latin typeface="Cambria Math" panose="02040503050406030204" pitchFamily="18" charset="0"/>
                                    <a:ea typeface="Cambria Math" panose="02040503050406030204" pitchFamily="18" charset="0"/>
                                  </a:rPr>
                                </m:ctrlPr>
                              </m:sSubPr>
                              <m:e>
                                <m:r>
                                  <a:rPr lang="fr-FR" sz="1000" i="1">
                                    <a:latin typeface="Cambria Math" panose="02040503050406030204" pitchFamily="18" charset="0"/>
                                    <a:ea typeface="Cambria Math" panose="02040503050406030204" pitchFamily="18" charset="0"/>
                                  </a:rPr>
                                  <m:t>𝐽</m:t>
                                </m:r>
                              </m:e>
                              <m:sub>
                                <m:r>
                                  <a:rPr lang="fr-FR" sz="1000" i="1">
                                    <a:latin typeface="Cambria Math" panose="02040503050406030204" pitchFamily="18" charset="0"/>
                                    <a:ea typeface="Cambria Math" panose="02040503050406030204" pitchFamily="18" charset="0"/>
                                  </a:rPr>
                                  <m:t>𝑘</m:t>
                                </m:r>
                              </m:sub>
                            </m:sSub>
                          </m:sup>
                          <m:e>
                            <m:sSub>
                              <m:sSubPr>
                                <m:ctrlPr>
                                  <a:rPr lang="fr-FR" sz="1000" i="1">
                                    <a:latin typeface="Cambria Math" panose="02040503050406030204" pitchFamily="18" charset="0"/>
                                    <a:ea typeface="Cambria Math" panose="02040503050406030204" pitchFamily="18" charset="0"/>
                                  </a:rPr>
                                </m:ctrlPr>
                              </m:sSubPr>
                              <m:e>
                                <m:r>
                                  <a:rPr lang="fr-FR" sz="1000" i="1">
                                    <a:latin typeface="Cambria Math" panose="02040503050406030204" pitchFamily="18" charset="0"/>
                                    <a:ea typeface="Cambria Math" panose="02040503050406030204" pitchFamily="18" charset="0"/>
                                  </a:rPr>
                                  <m:t>𝐵</m:t>
                                </m:r>
                              </m:e>
                              <m:sub>
                                <m:r>
                                  <a:rPr lang="fr-FR" sz="1000" i="1">
                                    <a:latin typeface="Cambria Math" panose="02040503050406030204" pitchFamily="18" charset="0"/>
                                    <a:ea typeface="Cambria Math" panose="02040503050406030204" pitchFamily="18" charset="0"/>
                                  </a:rPr>
                                  <m:t>𝑗𝑘</m:t>
                                </m:r>
                              </m:sub>
                            </m:sSub>
                            <m:d>
                              <m:dPr>
                                <m:ctrlPr>
                                  <a:rPr lang="fr-FR" sz="1000" i="1">
                                    <a:latin typeface="Cambria Math" panose="02040503050406030204" pitchFamily="18" charset="0"/>
                                    <a:ea typeface="Cambria Math" panose="02040503050406030204" pitchFamily="18" charset="0"/>
                                  </a:rPr>
                                </m:ctrlPr>
                              </m:dPr>
                              <m:e>
                                <m:sSub>
                                  <m:sSubPr>
                                    <m:ctrlPr>
                                      <a:rPr lang="fr-FR" sz="1000" i="1">
                                        <a:latin typeface="Cambria Math" panose="02040503050406030204" pitchFamily="18" charset="0"/>
                                        <a:ea typeface="Cambria Math" panose="02040503050406030204" pitchFamily="18" charset="0"/>
                                      </a:rPr>
                                    </m:ctrlPr>
                                  </m:sSubPr>
                                  <m:e>
                                    <m:r>
                                      <a:rPr lang="fr-FR" sz="1000" i="1">
                                        <a:latin typeface="Cambria Math" panose="02040503050406030204" pitchFamily="18" charset="0"/>
                                        <a:ea typeface="Cambria Math" panose="02040503050406030204" pitchFamily="18" charset="0"/>
                                      </a:rPr>
                                      <m:t>𝑥</m:t>
                                    </m:r>
                                  </m:e>
                                  <m:sub>
                                    <m:r>
                                      <a:rPr lang="fr-FR" sz="1000" i="1">
                                        <a:latin typeface="Cambria Math" panose="02040503050406030204" pitchFamily="18" charset="0"/>
                                        <a:ea typeface="Cambria Math" panose="02040503050406030204" pitchFamily="18" charset="0"/>
                                      </a:rPr>
                                      <m:t>𝑖</m:t>
                                    </m:r>
                                  </m:sub>
                                </m:sSub>
                              </m:e>
                            </m:d>
                            <m:sSub>
                              <m:sSubPr>
                                <m:ctrlPr>
                                  <a:rPr lang="fr-FR" sz="1000" i="1">
                                    <a:latin typeface="Cambria Math" panose="02040503050406030204" pitchFamily="18" charset="0"/>
                                    <a:ea typeface="Cambria Math" panose="02040503050406030204" pitchFamily="18" charset="0"/>
                                  </a:rPr>
                                </m:ctrlPr>
                              </m:sSubPr>
                              <m:e>
                                <m:r>
                                  <a:rPr lang="fr-FR" sz="1000" i="1">
                                    <a:latin typeface="Cambria Math" panose="02040503050406030204" pitchFamily="18" charset="0"/>
                                    <a:ea typeface="Cambria Math" panose="02040503050406030204" pitchFamily="18" charset="0"/>
                                  </a:rPr>
                                  <m:t>𝛼</m:t>
                                </m:r>
                              </m:e>
                              <m:sub>
                                <m:r>
                                  <a:rPr lang="fr-FR" sz="1000" i="1">
                                    <a:latin typeface="Cambria Math" panose="02040503050406030204" pitchFamily="18" charset="0"/>
                                    <a:ea typeface="Cambria Math" panose="02040503050406030204" pitchFamily="18" charset="0"/>
                                  </a:rPr>
                                  <m:t>𝑗𝑘</m:t>
                                </m:r>
                              </m:sub>
                            </m:sSub>
                          </m:e>
                        </m:nary>
                      </m:e>
                    </m:d>
                  </m:oMath>
                </a14:m>
                <a:r>
                  <a:rPr lang="en-FR" sz="1000" dirty="0">
                    <a:solidFill>
                      <a:schemeClr val="tx1"/>
                    </a:solidFill>
                    <a:latin typeface="+mn-lt"/>
                  </a:rPr>
                  <a:t>. Le alpha est multiplié par la spline pour tous les âges </a:t>
                </a:r>
                <a14:m>
                  <m:oMath xmlns:m="http://schemas.openxmlformats.org/officeDocument/2006/math">
                    <m:sSub>
                      <m:sSubPr>
                        <m:ctrlPr>
                          <a:rPr lang="fr-FR" sz="1000" i="1">
                            <a:latin typeface="Cambria Math" panose="02040503050406030204" pitchFamily="18" charset="0"/>
                            <a:ea typeface="Cambria Math" panose="02040503050406030204" pitchFamily="18" charset="0"/>
                          </a:rPr>
                        </m:ctrlPr>
                      </m:sSubPr>
                      <m:e>
                        <m:r>
                          <a:rPr lang="fr-FR" sz="1000" i="1">
                            <a:latin typeface="Cambria Math" panose="02040503050406030204" pitchFamily="18" charset="0"/>
                            <a:ea typeface="Cambria Math" panose="02040503050406030204" pitchFamily="18" charset="0"/>
                          </a:rPr>
                          <m:t>𝑥</m:t>
                        </m:r>
                      </m:e>
                      <m:sub>
                        <m:r>
                          <a:rPr lang="fr-FR" sz="1000" i="1">
                            <a:latin typeface="Cambria Math" panose="02040503050406030204" pitchFamily="18" charset="0"/>
                            <a:ea typeface="Cambria Math" panose="02040503050406030204" pitchFamily="18" charset="0"/>
                          </a:rPr>
                          <m:t>𝑖</m:t>
                        </m:r>
                      </m:sub>
                    </m:sSub>
                  </m:oMath>
                </a14:m>
                <a:r>
                  <a:rPr lang="en-FR" sz="1000" dirty="0">
                    <a:solidFill>
                      <a:schemeClr val="tx1"/>
                    </a:solidFill>
                    <a:latin typeface="+mn-lt"/>
                  </a:rPr>
                  <a:t>. </a:t>
                </a:r>
              </a:p>
            </p:txBody>
          </p:sp>
        </mc:Choice>
        <mc:Fallback xmlns="">
          <p:sp>
            <p:nvSpPr>
              <p:cNvPr id="10" name="Rectangle 9">
                <a:extLst>
                  <a:ext uri="{FF2B5EF4-FFF2-40B4-BE49-F238E27FC236}">
                    <a16:creationId xmlns:a16="http://schemas.microsoft.com/office/drawing/2014/main" id="{7A6A09B1-6292-C84F-91FB-3D9DA8708800}"/>
                  </a:ext>
                </a:extLst>
              </p:cNvPr>
              <p:cNvSpPr>
                <a:spLocks noRot="1" noChangeAspect="1" noMove="1" noResize="1" noEditPoints="1" noAdjustHandles="1" noChangeArrowheads="1" noChangeShapeType="1" noTextEdit="1"/>
              </p:cNvSpPr>
              <p:nvPr/>
            </p:nvSpPr>
            <p:spPr>
              <a:xfrm>
                <a:off x="500253" y="1785450"/>
                <a:ext cx="1573779" cy="2951129"/>
              </a:xfrm>
              <a:prstGeom prst="rect">
                <a:avLst/>
              </a:prstGeom>
              <a:blipFill>
                <a:blip r:embed="rId5"/>
                <a:stretch>
                  <a:fillRect/>
                </a:stretch>
              </a:blipFill>
              <a:ln w="28575">
                <a:noFill/>
                <a:extLst>
                  <a:ext uri="{C807C97D-BFC1-408E-A445-0C87EB9F89A2}">
                    <ask:lineSketchStyleProps xmlns:ask="http://schemas.microsoft.com/office/drawing/2018/sketchyshapes" sd="1219033472">
                      <a:custGeom>
                        <a:avLst/>
                        <a:gdLst>
                          <a:gd name="connsiteX0" fmla="*/ 0 w 2280195"/>
                          <a:gd name="connsiteY0" fmla="*/ 0 h 954107"/>
                          <a:gd name="connsiteX1" fmla="*/ 547247 w 2280195"/>
                          <a:gd name="connsiteY1" fmla="*/ 0 h 954107"/>
                          <a:gd name="connsiteX2" fmla="*/ 1117296 w 2280195"/>
                          <a:gd name="connsiteY2" fmla="*/ 0 h 954107"/>
                          <a:gd name="connsiteX3" fmla="*/ 1710146 w 2280195"/>
                          <a:gd name="connsiteY3" fmla="*/ 0 h 954107"/>
                          <a:gd name="connsiteX4" fmla="*/ 2280195 w 2280195"/>
                          <a:gd name="connsiteY4" fmla="*/ 0 h 954107"/>
                          <a:gd name="connsiteX5" fmla="*/ 2280195 w 2280195"/>
                          <a:gd name="connsiteY5" fmla="*/ 486595 h 954107"/>
                          <a:gd name="connsiteX6" fmla="*/ 2280195 w 2280195"/>
                          <a:gd name="connsiteY6" fmla="*/ 954107 h 954107"/>
                          <a:gd name="connsiteX7" fmla="*/ 1664542 w 2280195"/>
                          <a:gd name="connsiteY7" fmla="*/ 954107 h 954107"/>
                          <a:gd name="connsiteX8" fmla="*/ 1048890 w 2280195"/>
                          <a:gd name="connsiteY8" fmla="*/ 954107 h 954107"/>
                          <a:gd name="connsiteX9" fmla="*/ 0 w 2280195"/>
                          <a:gd name="connsiteY9" fmla="*/ 954107 h 954107"/>
                          <a:gd name="connsiteX10" fmla="*/ 0 w 2280195"/>
                          <a:gd name="connsiteY10" fmla="*/ 486595 h 954107"/>
                          <a:gd name="connsiteX11" fmla="*/ 0 w 2280195"/>
                          <a:gd name="connsiteY11" fmla="*/ 0 h 954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80195" h="954107" fill="none" extrusionOk="0">
                            <a:moveTo>
                              <a:pt x="0" y="0"/>
                            </a:moveTo>
                            <a:cubicBezTo>
                              <a:pt x="114026" y="-574"/>
                              <a:pt x="355466" y="-137"/>
                              <a:pt x="547247" y="0"/>
                            </a:cubicBezTo>
                            <a:cubicBezTo>
                              <a:pt x="739028" y="137"/>
                              <a:pt x="992152" y="-26843"/>
                              <a:pt x="1117296" y="0"/>
                            </a:cubicBezTo>
                            <a:cubicBezTo>
                              <a:pt x="1242440" y="26843"/>
                              <a:pt x="1422124" y="21782"/>
                              <a:pt x="1710146" y="0"/>
                            </a:cubicBezTo>
                            <a:cubicBezTo>
                              <a:pt x="1998168" y="-21782"/>
                              <a:pt x="2032883" y="12608"/>
                              <a:pt x="2280195" y="0"/>
                            </a:cubicBezTo>
                            <a:cubicBezTo>
                              <a:pt x="2257001" y="178188"/>
                              <a:pt x="2271756" y="344448"/>
                              <a:pt x="2280195" y="486595"/>
                            </a:cubicBezTo>
                            <a:cubicBezTo>
                              <a:pt x="2288634" y="628742"/>
                              <a:pt x="2261384" y="827072"/>
                              <a:pt x="2280195" y="954107"/>
                            </a:cubicBezTo>
                            <a:cubicBezTo>
                              <a:pt x="2140650" y="967068"/>
                              <a:pt x="1816154" y="954855"/>
                              <a:pt x="1664542" y="954107"/>
                            </a:cubicBezTo>
                            <a:cubicBezTo>
                              <a:pt x="1512930" y="953359"/>
                              <a:pt x="1329468" y="980791"/>
                              <a:pt x="1048890" y="954107"/>
                            </a:cubicBezTo>
                            <a:cubicBezTo>
                              <a:pt x="768312" y="927423"/>
                              <a:pt x="435232" y="973830"/>
                              <a:pt x="0" y="954107"/>
                            </a:cubicBezTo>
                            <a:cubicBezTo>
                              <a:pt x="8687" y="777884"/>
                              <a:pt x="4950" y="642840"/>
                              <a:pt x="0" y="486595"/>
                            </a:cubicBezTo>
                            <a:cubicBezTo>
                              <a:pt x="-4950" y="330350"/>
                              <a:pt x="-7980" y="224429"/>
                              <a:pt x="0" y="0"/>
                            </a:cubicBezTo>
                            <a:close/>
                          </a:path>
                          <a:path w="2280195" h="954107" stroke="0" extrusionOk="0">
                            <a:moveTo>
                              <a:pt x="0" y="0"/>
                            </a:moveTo>
                            <a:cubicBezTo>
                              <a:pt x="127334" y="16257"/>
                              <a:pt x="345675" y="2064"/>
                              <a:pt x="547247" y="0"/>
                            </a:cubicBezTo>
                            <a:cubicBezTo>
                              <a:pt x="748819" y="-2064"/>
                              <a:pt x="806852" y="22068"/>
                              <a:pt x="1048890" y="0"/>
                            </a:cubicBezTo>
                            <a:cubicBezTo>
                              <a:pt x="1290928" y="-22068"/>
                              <a:pt x="1491392" y="-21750"/>
                              <a:pt x="1664542" y="0"/>
                            </a:cubicBezTo>
                            <a:cubicBezTo>
                              <a:pt x="1837692" y="21750"/>
                              <a:pt x="2006366" y="8233"/>
                              <a:pt x="2280195" y="0"/>
                            </a:cubicBezTo>
                            <a:cubicBezTo>
                              <a:pt x="2271852" y="137025"/>
                              <a:pt x="2289964" y="343760"/>
                              <a:pt x="2280195" y="467512"/>
                            </a:cubicBezTo>
                            <a:cubicBezTo>
                              <a:pt x="2270426" y="591264"/>
                              <a:pt x="2281434" y="812798"/>
                              <a:pt x="2280195" y="954107"/>
                            </a:cubicBezTo>
                            <a:cubicBezTo>
                              <a:pt x="2126677" y="947673"/>
                              <a:pt x="1827346" y="932050"/>
                              <a:pt x="1710146" y="954107"/>
                            </a:cubicBezTo>
                            <a:cubicBezTo>
                              <a:pt x="1592946" y="976164"/>
                              <a:pt x="1276853" y="941149"/>
                              <a:pt x="1094494" y="954107"/>
                            </a:cubicBezTo>
                            <a:cubicBezTo>
                              <a:pt x="912135" y="967065"/>
                              <a:pt x="774691" y="978997"/>
                              <a:pt x="592851" y="954107"/>
                            </a:cubicBezTo>
                            <a:cubicBezTo>
                              <a:pt x="411011" y="929217"/>
                              <a:pt x="187835" y="963108"/>
                              <a:pt x="0" y="954107"/>
                            </a:cubicBezTo>
                            <a:cubicBezTo>
                              <a:pt x="-20120" y="772095"/>
                              <a:pt x="-22394" y="690697"/>
                              <a:pt x="0" y="477054"/>
                            </a:cubicBezTo>
                            <a:cubicBezTo>
                              <a:pt x="22394" y="263411"/>
                              <a:pt x="2547" y="143482"/>
                              <a:pt x="0" y="0"/>
                            </a:cubicBezTo>
                            <a:close/>
                          </a:path>
                        </a:pathLst>
                      </a:custGeom>
                      <ask:type>
                        <ask:lineSketchNone/>
                      </ask:type>
                    </ask:lineSketchStyleProps>
                  </a:ext>
                </a:extLst>
              </a:ln>
            </p:spPr>
            <p:txBody>
              <a:bodyPr/>
              <a:lstStyle/>
              <a:p>
                <a:r>
                  <a:rPr lang="fr-FR">
                    <a:noFill/>
                  </a:rPr>
                  <a:t> </a:t>
                </a:r>
              </a:p>
            </p:txBody>
          </p:sp>
        </mc:Fallback>
      </mc:AlternateContent>
    </p:spTree>
    <p:extLst>
      <p:ext uri="{BB962C8B-B14F-4D97-AF65-F5344CB8AC3E}">
        <p14:creationId xmlns:p14="http://schemas.microsoft.com/office/powerpoint/2010/main" val="35156329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229D2F9-0C35-AC4E-B0FD-879BB24D0B07}"/>
              </a:ext>
            </a:extLst>
          </p:cNvPr>
          <p:cNvSpPr>
            <a:spLocks noGrp="1"/>
          </p:cNvSpPr>
          <p:nvPr>
            <p:ph type="dt" sz="half" idx="10"/>
          </p:nvPr>
        </p:nvSpPr>
        <p:spPr/>
        <p:txBody>
          <a:bodyPr/>
          <a:lstStyle/>
          <a:p>
            <a:r>
              <a:rPr lang="en-US" noProof="0" dirty="0"/>
              <a:t>SSE Model  | April 2020</a:t>
            </a:r>
          </a:p>
        </p:txBody>
      </p:sp>
      <p:sp>
        <p:nvSpPr>
          <p:cNvPr id="4" name="Footer Placeholder 3">
            <a:extLst>
              <a:ext uri="{FF2B5EF4-FFF2-40B4-BE49-F238E27FC236}">
                <a16:creationId xmlns:a16="http://schemas.microsoft.com/office/drawing/2014/main" id="{68DBBDD6-8FD2-F249-83F7-79A460F24719}"/>
              </a:ext>
            </a:extLst>
          </p:cNvPr>
          <p:cNvSpPr>
            <a:spLocks noGrp="1"/>
          </p:cNvSpPr>
          <p:nvPr>
            <p:ph type="ftr" sz="quarter" idx="11"/>
          </p:nvPr>
        </p:nvSpPr>
        <p:spPr/>
        <p:txBody>
          <a:bodyPr/>
          <a:lstStyle/>
          <a:p>
            <a:r>
              <a:rPr lang="en-US" noProof="0"/>
              <a:t>CONFIDENTIALITY LEVEL</a:t>
            </a:r>
            <a:endParaRPr lang="en-US" noProof="0" dirty="0"/>
          </a:p>
        </p:txBody>
      </p:sp>
      <p:sp>
        <p:nvSpPr>
          <p:cNvPr id="6" name="Title 5">
            <a:extLst>
              <a:ext uri="{FF2B5EF4-FFF2-40B4-BE49-F238E27FC236}">
                <a16:creationId xmlns:a16="http://schemas.microsoft.com/office/drawing/2014/main" id="{09B568E6-B289-8A40-966C-F5E38271F95A}"/>
              </a:ext>
            </a:extLst>
          </p:cNvPr>
          <p:cNvSpPr>
            <a:spLocks noGrp="1"/>
          </p:cNvSpPr>
          <p:nvPr>
            <p:ph type="title"/>
          </p:nvPr>
        </p:nvSpPr>
        <p:spPr/>
        <p:txBody>
          <a:bodyPr/>
          <a:lstStyle/>
          <a:p>
            <a:r>
              <a:rPr lang="fr-FR" dirty="0"/>
              <a:t>Fit des données</a:t>
            </a:r>
          </a:p>
        </p:txBody>
      </p:sp>
      <p:pic>
        <p:nvPicPr>
          <p:cNvPr id="5" name="Picture 4">
            <a:extLst>
              <a:ext uri="{FF2B5EF4-FFF2-40B4-BE49-F238E27FC236}">
                <a16:creationId xmlns:a16="http://schemas.microsoft.com/office/drawing/2014/main" id="{D569006C-7E41-0A43-A375-E4D0A81ED5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8933" y="915040"/>
            <a:ext cx="4328680" cy="3656755"/>
          </a:xfrm>
          <a:prstGeom prst="rect">
            <a:avLst/>
          </a:prstGeom>
        </p:spPr>
      </p:pic>
      <p:sp>
        <p:nvSpPr>
          <p:cNvPr id="9" name="Text Placeholder 6">
            <a:extLst>
              <a:ext uri="{FF2B5EF4-FFF2-40B4-BE49-F238E27FC236}">
                <a16:creationId xmlns:a16="http://schemas.microsoft.com/office/drawing/2014/main" id="{34A52EFC-308A-5A4C-B862-B3FAA15131D5}"/>
              </a:ext>
            </a:extLst>
          </p:cNvPr>
          <p:cNvSpPr>
            <a:spLocks noGrp="1"/>
          </p:cNvSpPr>
          <p:nvPr>
            <p:ph type="body" sz="quarter" idx="12"/>
          </p:nvPr>
        </p:nvSpPr>
        <p:spPr>
          <a:xfrm>
            <a:off x="233999" y="571705"/>
            <a:ext cx="8820000" cy="285545"/>
          </a:xfrm>
        </p:spPr>
        <p:txBody>
          <a:bodyPr/>
          <a:lstStyle/>
          <a:p>
            <a:r>
              <a:rPr lang="en-FR" dirty="0"/>
              <a:t>B-Splines</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762AADCD-235F-2E43-9223-1D2F382AAF52}"/>
                  </a:ext>
                </a:extLst>
              </p:cNvPr>
              <p:cNvSpPr txBox="1"/>
              <p:nvPr/>
            </p:nvSpPr>
            <p:spPr bwMode="auto">
              <a:xfrm>
                <a:off x="5466411" y="1393945"/>
                <a:ext cx="2754722" cy="2698944"/>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lIns="0" tIns="0" rIns="0" bIns="0" rtlCol="0" anchor="b">
                <a:spAutoFit/>
              </a:bodyPr>
              <a:lstStyle/>
              <a:p>
                <a:pPr algn="just" eaLnBrk="1" hangingPunct="1"/>
                <a:r>
                  <a:rPr lang="fr-FR" sz="1000" dirty="0">
                    <a:solidFill>
                      <a:srgbClr val="404040"/>
                    </a:solidFill>
                    <a:latin typeface="+mn-lt"/>
                    <a:cs typeface="Arial" pitchFamily="34" charset="0"/>
                  </a:rPr>
                  <a:t>Les B-Splines sont calculées pour les composantes 2 et 3 par le biais du package </a:t>
                </a:r>
                <a:r>
                  <a:rPr lang="fr-FR" sz="1000" dirty="0" err="1">
                    <a:solidFill>
                      <a:srgbClr val="404040"/>
                    </a:solidFill>
                    <a:latin typeface="+mn-lt"/>
                    <a:cs typeface="Arial" pitchFamily="34" charset="0"/>
                  </a:rPr>
                  <a:t>Mortality</a:t>
                </a:r>
                <a:r>
                  <a:rPr lang="fr-FR" sz="1000" dirty="0">
                    <a:solidFill>
                      <a:srgbClr val="404040"/>
                    </a:solidFill>
                    <a:latin typeface="+mn-lt"/>
                    <a:cs typeface="Arial" pitchFamily="34" charset="0"/>
                  </a:rPr>
                  <a:t> </a:t>
                </a:r>
                <a:r>
                  <a:rPr lang="fr-FR" sz="1000" dirty="0" err="1">
                    <a:solidFill>
                      <a:srgbClr val="404040"/>
                    </a:solidFill>
                    <a:latin typeface="+mn-lt"/>
                    <a:cs typeface="Arial" pitchFamily="34" charset="0"/>
                  </a:rPr>
                  <a:t>Smoothing</a:t>
                </a:r>
                <a:r>
                  <a:rPr lang="fr-FR" sz="1000" dirty="0">
                    <a:solidFill>
                      <a:srgbClr val="404040"/>
                    </a:solidFill>
                    <a:latin typeface="+mn-lt"/>
                    <a:cs typeface="Arial" pitchFamily="34" charset="0"/>
                  </a:rPr>
                  <a:t> qui repose sur la technique décrite par </a:t>
                </a:r>
                <a:r>
                  <a:rPr lang="fr-FR" sz="1000" dirty="0" err="1">
                    <a:solidFill>
                      <a:srgbClr val="404040"/>
                    </a:solidFill>
                    <a:latin typeface="+mn-lt"/>
                    <a:cs typeface="Arial" pitchFamily="34" charset="0"/>
                  </a:rPr>
                  <a:t>Eilers</a:t>
                </a:r>
                <a:r>
                  <a:rPr lang="fr-FR" sz="1000" dirty="0">
                    <a:solidFill>
                      <a:srgbClr val="404040"/>
                    </a:solidFill>
                    <a:latin typeface="+mn-lt"/>
                    <a:cs typeface="Arial" pitchFamily="34" charset="0"/>
                  </a:rPr>
                  <a:t> and Marx (2010). Le nombre de B-Splines est nombre de nœuds + degré polynomial. Ici 25 </a:t>
                </a:r>
                <a:r>
                  <a:rPr lang="fr-FR" sz="1000" dirty="0" err="1">
                    <a:solidFill>
                      <a:srgbClr val="404040"/>
                    </a:solidFill>
                    <a:latin typeface="+mn-lt"/>
                    <a:cs typeface="Arial" pitchFamily="34" charset="0"/>
                  </a:rPr>
                  <a:t>splines</a:t>
                </a:r>
                <a:r>
                  <a:rPr lang="fr-FR" sz="1000" dirty="0">
                    <a:solidFill>
                      <a:srgbClr val="404040"/>
                    </a:solidFill>
                    <a:latin typeface="+mn-lt"/>
                    <a:cs typeface="Arial" pitchFamily="34" charset="0"/>
                  </a:rPr>
                  <a:t> = 22 nœuds + degré polynomial 3. Les Splines de la composante 1 sont composées d’une </a:t>
                </a:r>
                <a:r>
                  <a:rPr lang="fr-FR" sz="1000" dirty="0" err="1">
                    <a:solidFill>
                      <a:srgbClr val="404040"/>
                    </a:solidFill>
                    <a:latin typeface="+mn-lt"/>
                    <a:cs typeface="Arial" pitchFamily="34" charset="0"/>
                  </a:rPr>
                  <a:t>Spline</a:t>
                </a:r>
                <a:r>
                  <a:rPr lang="fr-FR" sz="1000" dirty="0">
                    <a:solidFill>
                      <a:srgbClr val="404040"/>
                    </a:solidFill>
                    <a:latin typeface="+mn-lt"/>
                    <a:cs typeface="Arial" pitchFamily="34" charset="0"/>
                  </a:rPr>
                  <a:t> constante égale à 1 et d’une </a:t>
                </a:r>
                <a:r>
                  <a:rPr lang="fr-FR" sz="1000" dirty="0" err="1">
                    <a:solidFill>
                      <a:srgbClr val="404040"/>
                    </a:solidFill>
                    <a:latin typeface="+mn-lt"/>
                    <a:cs typeface="Arial" pitchFamily="34" charset="0"/>
                  </a:rPr>
                  <a:t>Spline</a:t>
                </a:r>
                <a:r>
                  <a:rPr lang="fr-FR" sz="1000" dirty="0">
                    <a:solidFill>
                      <a:srgbClr val="404040"/>
                    </a:solidFill>
                    <a:latin typeface="+mn-lt"/>
                    <a:cs typeface="Arial" pitchFamily="34" charset="0"/>
                  </a:rPr>
                  <a:t>  de fonction </a:t>
                </a:r>
                <a14:m>
                  <m:oMath xmlns:m="http://schemas.openxmlformats.org/officeDocument/2006/math">
                    <m:f>
                      <m:fPr>
                        <m:ctrlPr>
                          <a:rPr lang="fr-FR" sz="1000" i="1" dirty="0" smtClean="0">
                            <a:solidFill>
                              <a:srgbClr val="404040"/>
                            </a:solidFill>
                            <a:latin typeface="Cambria Math" panose="02040503050406030204" pitchFamily="18" charset="0"/>
                            <a:cs typeface="Arial" pitchFamily="34" charset="0"/>
                          </a:rPr>
                        </m:ctrlPr>
                      </m:fPr>
                      <m:num>
                        <m:r>
                          <a:rPr lang="fr-FR" sz="1000" i="1" dirty="0" smtClean="0">
                            <a:solidFill>
                              <a:srgbClr val="404040"/>
                            </a:solidFill>
                            <a:latin typeface="Cambria Math" panose="02040503050406030204" pitchFamily="18" charset="0"/>
                            <a:cs typeface="Arial" pitchFamily="34" charset="0"/>
                          </a:rPr>
                          <m:t>1</m:t>
                        </m:r>
                      </m:num>
                      <m:den>
                        <m:r>
                          <a:rPr lang="fr-FR" sz="1000" i="1" dirty="0" smtClean="0">
                            <a:solidFill>
                              <a:srgbClr val="404040"/>
                            </a:solidFill>
                            <a:latin typeface="Cambria Math" panose="02040503050406030204" pitchFamily="18" charset="0"/>
                            <a:cs typeface="Arial" pitchFamily="34" charset="0"/>
                          </a:rPr>
                          <m:t>𝑥</m:t>
                        </m:r>
                      </m:den>
                    </m:f>
                  </m:oMath>
                </a14:m>
                <a:r>
                  <a:rPr lang="fr-FR" sz="1000" dirty="0">
                    <a:solidFill>
                      <a:srgbClr val="404040"/>
                    </a:solidFill>
                    <a:latin typeface="+mn-lt"/>
                    <a:cs typeface="Arial" pitchFamily="34" charset="0"/>
                  </a:rPr>
                  <a:t>.  Toutes les composantes sont créées sur l’intervalle des âges de 1 à 111. Le nombre de nœuds est calculés en divisant l’intervalle par 5 (110/5=22).</a:t>
                </a:r>
              </a:p>
              <a:p>
                <a:pPr algn="just" eaLnBrk="1" hangingPunct="1"/>
                <a:endParaRPr lang="fr-FR" sz="1000" dirty="0">
                  <a:solidFill>
                    <a:srgbClr val="404040"/>
                  </a:solidFill>
                  <a:latin typeface="+mn-lt"/>
                  <a:cs typeface="Arial" pitchFamily="34" charset="0"/>
                </a:endParaRPr>
              </a:p>
              <a:p>
                <a:pPr algn="just">
                  <a:buClr>
                    <a:srgbClr val="00ADC6"/>
                  </a:buClr>
                  <a:buSzPct val="144000"/>
                </a:pPr>
                <a:r>
                  <a:rPr lang="fr-FR" sz="1000" dirty="0">
                    <a:solidFill>
                      <a:schemeClr val="tx1">
                        <a:lumMod val="75000"/>
                        <a:lumOff val="25000"/>
                      </a:schemeClr>
                    </a:solidFill>
                    <a:latin typeface="+mn-lt"/>
                    <a:ea typeface="Cambria Math" panose="02040503050406030204" pitchFamily="18" charset="0"/>
                  </a:rPr>
                  <a:t>À gauche : Graphique des composantes </a:t>
                </a:r>
                <a14:m>
                  <m:oMath xmlns:m="http://schemas.openxmlformats.org/officeDocument/2006/math">
                    <m:sSub>
                      <m:sSubPr>
                        <m:ctrlPr>
                          <a:rPr lang="fr-FR" sz="1000" i="1">
                            <a:solidFill>
                              <a:schemeClr val="tx1">
                                <a:lumMod val="75000"/>
                                <a:lumOff val="25000"/>
                              </a:schemeClr>
                            </a:solidFill>
                            <a:latin typeface="Cambria Math" panose="02040503050406030204" pitchFamily="18" charset="0"/>
                            <a:ea typeface="Cambria Math" panose="02040503050406030204" pitchFamily="18" charset="0"/>
                          </a:rPr>
                        </m:ctrlPr>
                      </m:sSubPr>
                      <m:e>
                        <m:r>
                          <m:rPr>
                            <m:sty m:val="p"/>
                          </m:rPr>
                          <a:rPr lang="fr-FR" sz="1000">
                            <a:solidFill>
                              <a:schemeClr val="tx1">
                                <a:lumMod val="75000"/>
                                <a:lumOff val="25000"/>
                              </a:schemeClr>
                            </a:solidFill>
                            <a:latin typeface="Cambria Math" panose="02040503050406030204" pitchFamily="18" charset="0"/>
                            <a:ea typeface="Cambria Math" panose="02040503050406030204" pitchFamily="18" charset="0"/>
                          </a:rPr>
                          <m:t>β</m:t>
                        </m:r>
                      </m:e>
                      <m:sub>
                        <m:r>
                          <m:rPr>
                            <m:sty m:val="p"/>
                          </m:rPr>
                          <a:rPr lang="fr-FR" sz="1000">
                            <a:solidFill>
                              <a:schemeClr val="tx1">
                                <a:lumMod val="75000"/>
                                <a:lumOff val="25000"/>
                              </a:schemeClr>
                            </a:solidFill>
                            <a:latin typeface="Cambria Math" panose="02040503050406030204" pitchFamily="18" charset="0"/>
                            <a:ea typeface="Cambria Math" panose="02040503050406030204" pitchFamily="18" charset="0"/>
                          </a:rPr>
                          <m:t>jk</m:t>
                        </m:r>
                      </m:sub>
                    </m:sSub>
                    <m:d>
                      <m:dPr>
                        <m:ctrlPr>
                          <a:rPr lang="fr-FR" sz="1000" i="1">
                            <a:solidFill>
                              <a:schemeClr val="tx1">
                                <a:lumMod val="75000"/>
                                <a:lumOff val="25000"/>
                              </a:schemeClr>
                            </a:solidFill>
                            <a:latin typeface="Cambria Math" panose="02040503050406030204" pitchFamily="18" charset="0"/>
                            <a:ea typeface="Cambria Math" panose="02040503050406030204" pitchFamily="18" charset="0"/>
                          </a:rPr>
                        </m:ctrlPr>
                      </m:dPr>
                      <m:e>
                        <m:sSub>
                          <m:sSubPr>
                            <m:ctrlPr>
                              <a:rPr lang="fr-FR" sz="1000" i="1">
                                <a:solidFill>
                                  <a:schemeClr val="tx1">
                                    <a:lumMod val="75000"/>
                                    <a:lumOff val="25000"/>
                                  </a:schemeClr>
                                </a:solidFill>
                                <a:latin typeface="Cambria Math" panose="02040503050406030204" pitchFamily="18" charset="0"/>
                                <a:ea typeface="Cambria Math" panose="02040503050406030204" pitchFamily="18" charset="0"/>
                              </a:rPr>
                            </m:ctrlPr>
                          </m:sSubPr>
                          <m:e>
                            <m:r>
                              <m:rPr>
                                <m:sty m:val="p"/>
                              </m:rPr>
                              <a:rPr lang="fr-FR" sz="1000">
                                <a:solidFill>
                                  <a:schemeClr val="tx1">
                                    <a:lumMod val="75000"/>
                                    <a:lumOff val="25000"/>
                                  </a:schemeClr>
                                </a:solidFill>
                                <a:latin typeface="Cambria Math" panose="02040503050406030204" pitchFamily="18" charset="0"/>
                                <a:ea typeface="Cambria Math" panose="02040503050406030204" pitchFamily="18" charset="0"/>
                              </a:rPr>
                              <m:t>x</m:t>
                            </m:r>
                          </m:e>
                          <m:sub>
                            <m:r>
                              <m:rPr>
                                <m:sty m:val="p"/>
                              </m:rPr>
                              <a:rPr lang="fr-FR" sz="1000">
                                <a:solidFill>
                                  <a:schemeClr val="tx1">
                                    <a:lumMod val="75000"/>
                                    <a:lumOff val="25000"/>
                                  </a:schemeClr>
                                </a:solidFill>
                                <a:latin typeface="Cambria Math" panose="02040503050406030204" pitchFamily="18" charset="0"/>
                                <a:ea typeface="Cambria Math" panose="02040503050406030204" pitchFamily="18" charset="0"/>
                              </a:rPr>
                              <m:t>i</m:t>
                            </m:r>
                          </m:sub>
                        </m:sSub>
                      </m:e>
                    </m:d>
                  </m:oMath>
                </a14:m>
                <a:r>
                  <a:rPr lang="en-FR" sz="1000" dirty="0">
                    <a:solidFill>
                      <a:schemeClr val="tx1">
                        <a:lumMod val="75000"/>
                        <a:lumOff val="25000"/>
                      </a:schemeClr>
                    </a:solidFill>
                    <a:latin typeface="+mn-lt"/>
                  </a:rPr>
                  <a:t> en fonction de l’âge </a:t>
                </a:r>
                <a14:m>
                  <m:oMath xmlns:m="http://schemas.openxmlformats.org/officeDocument/2006/math">
                    <m:sSub>
                      <m:sSubPr>
                        <m:ctrlPr>
                          <a:rPr lang="fr-FR" sz="1000" i="1">
                            <a:solidFill>
                              <a:schemeClr val="tx1">
                                <a:lumMod val="75000"/>
                                <a:lumOff val="25000"/>
                              </a:schemeClr>
                            </a:solidFill>
                            <a:latin typeface="Cambria Math" panose="02040503050406030204" pitchFamily="18" charset="0"/>
                            <a:ea typeface="Cambria Math" panose="02040503050406030204" pitchFamily="18" charset="0"/>
                          </a:rPr>
                        </m:ctrlPr>
                      </m:sSubPr>
                      <m:e>
                        <m:r>
                          <m:rPr>
                            <m:sty m:val="p"/>
                          </m:rPr>
                          <a:rPr lang="fr-FR" sz="1000">
                            <a:solidFill>
                              <a:schemeClr val="tx1">
                                <a:lumMod val="75000"/>
                                <a:lumOff val="25000"/>
                              </a:schemeClr>
                            </a:solidFill>
                            <a:latin typeface="Cambria Math" panose="02040503050406030204" pitchFamily="18" charset="0"/>
                            <a:ea typeface="Cambria Math" panose="02040503050406030204" pitchFamily="18" charset="0"/>
                          </a:rPr>
                          <m:t>x</m:t>
                        </m:r>
                      </m:e>
                      <m:sub>
                        <m:r>
                          <m:rPr>
                            <m:sty m:val="p"/>
                          </m:rPr>
                          <a:rPr lang="fr-FR" sz="1000">
                            <a:solidFill>
                              <a:schemeClr val="tx1">
                                <a:lumMod val="75000"/>
                                <a:lumOff val="25000"/>
                              </a:schemeClr>
                            </a:solidFill>
                            <a:latin typeface="Cambria Math" panose="02040503050406030204" pitchFamily="18" charset="0"/>
                            <a:ea typeface="Cambria Math" panose="02040503050406030204" pitchFamily="18" charset="0"/>
                          </a:rPr>
                          <m:t>i</m:t>
                        </m:r>
                      </m:sub>
                    </m:sSub>
                  </m:oMath>
                </a14:m>
                <a:r>
                  <a:rPr lang="en-FR" sz="1000" dirty="0">
                    <a:solidFill>
                      <a:schemeClr val="tx1">
                        <a:lumMod val="75000"/>
                        <a:lumOff val="25000"/>
                      </a:schemeClr>
                    </a:solidFill>
                    <a:latin typeface="+mn-lt"/>
                  </a:rPr>
                  <a:t>. </a:t>
                </a:r>
                <a:r>
                  <a:rPr lang="en-FR" sz="1000" i="1" dirty="0">
                    <a:solidFill>
                      <a:schemeClr val="tx1">
                        <a:lumMod val="75000"/>
                        <a:lumOff val="25000"/>
                      </a:schemeClr>
                    </a:solidFill>
                    <a:latin typeface="+mn-lt"/>
                  </a:rPr>
                  <a:t>Remarques </a:t>
                </a:r>
                <a:r>
                  <a:rPr lang="en-FR" sz="1000" dirty="0">
                    <a:solidFill>
                      <a:schemeClr val="tx1">
                        <a:lumMod val="75000"/>
                        <a:lumOff val="25000"/>
                      </a:schemeClr>
                    </a:solidFill>
                    <a:latin typeface="+mn-lt"/>
                  </a:rPr>
                  <a:t>: Pas de variation en fonction de l’année. Pas de variation en fonction du genre. Pas de variation en fonction du pays.</a:t>
                </a:r>
              </a:p>
              <a:p>
                <a:pPr algn="just" eaLnBrk="1" hangingPunct="1"/>
                <a:endParaRPr lang="fr-FR" sz="1000" dirty="0">
                  <a:solidFill>
                    <a:srgbClr val="404040"/>
                  </a:solidFill>
                  <a:latin typeface="+mj-lt"/>
                  <a:cs typeface="Arial" pitchFamily="34" charset="0"/>
                </a:endParaRPr>
              </a:p>
            </p:txBody>
          </p:sp>
        </mc:Choice>
        <mc:Fallback xmlns="">
          <p:sp>
            <p:nvSpPr>
              <p:cNvPr id="2" name="TextBox 1">
                <a:extLst>
                  <a:ext uri="{FF2B5EF4-FFF2-40B4-BE49-F238E27FC236}">
                    <a16:creationId xmlns:a16="http://schemas.microsoft.com/office/drawing/2014/main" id="{762AADCD-235F-2E43-9223-1D2F382AAF52}"/>
                  </a:ext>
                </a:extLst>
              </p:cNvPr>
              <p:cNvSpPr txBox="1">
                <a:spLocks noRot="1" noChangeAspect="1" noMove="1" noResize="1" noEditPoints="1" noAdjustHandles="1" noChangeArrowheads="1" noChangeShapeType="1" noTextEdit="1"/>
              </p:cNvSpPr>
              <p:nvPr/>
            </p:nvSpPr>
            <p:spPr bwMode="auto">
              <a:xfrm>
                <a:off x="5466411" y="1393945"/>
                <a:ext cx="2754722" cy="2698944"/>
              </a:xfrm>
              <a:prstGeom prst="rect">
                <a:avLst/>
              </a:prstGeom>
              <a:blipFill>
                <a:blip r:embed="rId4"/>
                <a:stretch>
                  <a:fillRect l="-2294" t="-469" r="-2752"/>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fr-FR">
                    <a:noFill/>
                  </a:rPr>
                  <a:t> </a:t>
                </a:r>
              </a:p>
            </p:txBody>
          </p:sp>
        </mc:Fallback>
      </mc:AlternateContent>
    </p:spTree>
    <p:extLst>
      <p:ext uri="{BB962C8B-B14F-4D97-AF65-F5344CB8AC3E}">
        <p14:creationId xmlns:p14="http://schemas.microsoft.com/office/powerpoint/2010/main" val="513691870"/>
      </p:ext>
    </p:extLst>
  </p:cSld>
  <p:clrMapOvr>
    <a:masterClrMapping/>
  </p:clrMapOvr>
</p:sld>
</file>

<file path=ppt/theme/theme1.xml><?xml version="1.0" encoding="utf-8"?>
<a:theme xmlns:a="http://schemas.openxmlformats.org/drawingml/2006/main" name="Axa">
  <a:themeElements>
    <a:clrScheme name="AXA Charte PPT">
      <a:dk1>
        <a:sysClr val="windowText" lastClr="000000"/>
      </a:dk1>
      <a:lt1>
        <a:sysClr val="window" lastClr="FFFFFF"/>
      </a:lt1>
      <a:dk2>
        <a:srgbClr val="00008F"/>
      </a:dk2>
      <a:lt2>
        <a:srgbClr val="FCD385"/>
      </a:lt2>
      <a:accent1>
        <a:srgbClr val="027180"/>
      </a:accent1>
      <a:accent2>
        <a:srgbClr val="E196AA"/>
      </a:accent2>
      <a:accent3>
        <a:srgbClr val="00AEC6"/>
      </a:accent3>
      <a:accent4>
        <a:srgbClr val="914146"/>
      </a:accent4>
      <a:accent5>
        <a:srgbClr val="343C3D"/>
      </a:accent5>
      <a:accent6>
        <a:srgbClr val="B5D0EE"/>
      </a:accent6>
      <a:hlink>
        <a:srgbClr val="00008F"/>
      </a:hlink>
      <a:folHlink>
        <a:srgbClr val="BFBFBF"/>
      </a:folHlink>
    </a:clrScheme>
    <a:fontScheme name="charte PPT Axa">
      <a:majorFont>
        <a:latin typeface="Source Sans Pro"/>
        <a:ea typeface=""/>
        <a:cs typeface=""/>
      </a:majorFont>
      <a:minorFont>
        <a:latin typeface="Source Sans Pro"/>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bwMode="auto">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a:spPr>
      <a:bodyPr wrap="none" lIns="0" tIns="0" rIns="0" bIns="0" rtlCol="0" anchor="b">
        <a:spAutoFit/>
      </a:bodyPr>
      <a:lstStyle>
        <a:defPPr eaLnBrk="1" hangingPunct="1">
          <a:defRPr sz="1600" dirty="0" err="1" smtClean="0">
            <a:solidFill>
              <a:srgbClr val="404040"/>
            </a:solidFill>
            <a:latin typeface="+mj-lt"/>
            <a:cs typeface="Arial" pitchFamily="34" charset="0"/>
          </a:defRPr>
        </a:defPPr>
      </a:lstStyle>
    </a:txDef>
  </a:objectDefaults>
  <a:extraClrScheme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B4D0E94C24E3F4C97C342E40A41BFEA" ma:contentTypeVersion="5" ma:contentTypeDescription="Crée un document." ma:contentTypeScope="" ma:versionID="5440244492e898ed321ddf1195f3d5e5">
  <xsd:schema xmlns:xsd="http://www.w3.org/2001/XMLSchema" xmlns:xs="http://www.w3.org/2001/XMLSchema" xmlns:p="http://schemas.microsoft.com/office/2006/metadata/properties" xmlns:ns1="http://schemas.microsoft.com/sharepoint/v3" xmlns:ns2="7c753d1e-e4be-4926-8d15-dc23c0469d72" targetNamespace="http://schemas.microsoft.com/office/2006/metadata/properties" ma:root="true" ma:fieldsID="82f550dcbffada2e94164aeb9920c627" ns1:_="" ns2:_="">
    <xsd:import namespace="http://schemas.microsoft.com/sharepoint/v3"/>
    <xsd:import namespace="7c753d1e-e4be-4926-8d15-dc23c0469d72"/>
    <xsd:element name="properties">
      <xsd:complexType>
        <xsd:sequence>
          <xsd:element name="documentManagement">
            <xsd:complexType>
              <xsd:all>
                <xsd:element ref="ns1:PublishingStartDate" minOccurs="0"/>
                <xsd:element ref="ns1:PublishingExpirationDate" minOccurs="0"/>
                <xsd:element ref="ns2:MediaServiceMetadata" minOccurs="0"/>
                <xsd:element ref="ns2:MediaServiceFastMetadata" minOccurs="0"/>
                <xsd:element ref="ns2:MediaServiceAutoTags"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8" nillable="true" ma:displayName="Date de début de planification" ma:description="La colonne de site Date de début de planification est créée par la fonctionnalité de publication. Elle permet de spécifier les date et heure auxquelles cette page apparaîtra la première fois aux visiteurs du site." ma:hidden="true" ma:internalName="PublishingStartDate">
      <xsd:simpleType>
        <xsd:restriction base="dms:Unknown"/>
      </xsd:simpleType>
    </xsd:element>
    <xsd:element name="PublishingExpirationDate" ma:index="9" nillable="true" ma:displayName="Date de fin de planification" ma:description="La colonne de site Date de fin de planification est créée par la fonctionnalité de publication. Elle permet de spécifier les date et heure auxquelles cette page n'apparaîtra plus aux visiteurs du site." ma:hidden="true" ma:internalName="PublishingExpirationDat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7c753d1e-e4be-4926-8d15-dc23c0469d72"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ublishingExpirationDate xmlns="http://schemas.microsoft.com/sharepoint/v3" xsi:nil="true"/>
    <PublishingStartDate xmlns="http://schemas.microsoft.com/sharepoint/v3"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8061331-F4F2-4F62-BBE9-4E969D4EE83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c753d1e-e4be-4926-8d15-dc23c0469d7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EE03D9A7-64FB-4350-9B52-188CFDF18CF1}">
  <ds:schemaRefs>
    <ds:schemaRef ds:uri="http://schemas.openxmlformats.org/package/2006/metadata/core-properties"/>
    <ds:schemaRef ds:uri="http://schemas.microsoft.com/office/2006/documentManagement/types"/>
    <ds:schemaRef ds:uri="http://purl.org/dc/dcmitype/"/>
    <ds:schemaRef ds:uri="http://schemas.microsoft.com/office/infopath/2007/PartnerControls"/>
    <ds:schemaRef ds:uri="http://purl.org/dc/elements/1.1/"/>
    <ds:schemaRef ds:uri="http://schemas.microsoft.com/office/2006/metadata/properties"/>
    <ds:schemaRef ds:uri="7c753d1e-e4be-4926-8d15-dc23c0469d72"/>
    <ds:schemaRef ds:uri="http://schemas.microsoft.com/sharepoint/v3"/>
    <ds:schemaRef ds:uri="http://purl.org/dc/terms/"/>
    <ds:schemaRef ds:uri="http://www.w3.org/XML/1998/namespace"/>
  </ds:schemaRefs>
</ds:datastoreItem>
</file>

<file path=customXml/itemProps3.xml><?xml version="1.0" encoding="utf-8"?>
<ds:datastoreItem xmlns:ds="http://schemas.openxmlformats.org/officeDocument/2006/customXml" ds:itemID="{2EE55320-0BF2-48FA-997B-851E5927D31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12011</TotalTime>
  <Words>1466</Words>
  <Application>Microsoft Macintosh PowerPoint</Application>
  <PresentationFormat>On-screen Show (16:9)</PresentationFormat>
  <Paragraphs>229</Paragraphs>
  <Slides>20</Slides>
  <Notes>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Arial</vt:lpstr>
      <vt:lpstr>Calibri</vt:lpstr>
      <vt:lpstr>Cambria Math</vt:lpstr>
      <vt:lpstr>Source Sans Pro</vt:lpstr>
      <vt:lpstr>Axa</vt:lpstr>
      <vt:lpstr>Sums of Smooth Exponentials</vt:lpstr>
      <vt:lpstr>PowerPoint Presentation</vt:lpstr>
      <vt:lpstr>Model</vt:lpstr>
      <vt:lpstr>Model</vt:lpstr>
      <vt:lpstr>PowerPoint Presentation</vt:lpstr>
      <vt:lpstr>Fit des données</vt:lpstr>
      <vt:lpstr>Fit des données</vt:lpstr>
      <vt:lpstr>Fit des données</vt:lpstr>
      <vt:lpstr>Fit des données</vt:lpstr>
      <vt:lpstr>PowerPoint Presentation</vt:lpstr>
      <vt:lpstr>Décomposition</vt:lpstr>
      <vt:lpstr>Décomposition</vt:lpstr>
      <vt:lpstr>PowerPoint Presentation</vt:lpstr>
      <vt:lpstr>Sensibilité des coefficients </vt:lpstr>
      <vt:lpstr>Sensibilité des coefficients </vt:lpstr>
      <vt:lpstr>Sensibilité des coefficients </vt:lpstr>
      <vt:lpstr>PowerPoint Presentation</vt:lpstr>
      <vt:lpstr>Pilotage de l’espérance de vie</vt:lpstr>
      <vt:lpstr>Pilotage de l’espérance de vie</vt:lpstr>
      <vt:lpstr>Pilotage de l’espérance de vie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AXA_charte-PPT</dc:title>
  <dc:creator>cbi</dc:creator>
  <cp:lastModifiedBy>Erwan Rahis</cp:lastModifiedBy>
  <cp:revision>464</cp:revision>
  <cp:lastPrinted>2017-05-30T12:53:36Z</cp:lastPrinted>
  <dcterms:created xsi:type="dcterms:W3CDTF">2017-04-27T07:38:04Z</dcterms:created>
  <dcterms:modified xsi:type="dcterms:W3CDTF">2020-06-29T09:14:20Z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0x010100EB4D0E94C24E3F4C97C342E40A41BFEA</vt:lpwstr>
  </property>
</Properties>
</file>